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74" r:id="rId2"/>
    <p:sldId id="492" r:id="rId3"/>
    <p:sldId id="479" r:id="rId4"/>
    <p:sldId id="480" r:id="rId5"/>
    <p:sldId id="490" r:id="rId6"/>
    <p:sldId id="491" r:id="rId7"/>
    <p:sldId id="503" r:id="rId8"/>
    <p:sldId id="504" r:id="rId9"/>
    <p:sldId id="487" r:id="rId10"/>
    <p:sldId id="495" r:id="rId11"/>
    <p:sldId id="499" r:id="rId12"/>
    <p:sldId id="505" r:id="rId13"/>
    <p:sldId id="496" r:id="rId14"/>
    <p:sldId id="506" r:id="rId15"/>
    <p:sldId id="494" r:id="rId16"/>
    <p:sldId id="497" r:id="rId17"/>
    <p:sldId id="507" r:id="rId18"/>
    <p:sldId id="508" r:id="rId19"/>
    <p:sldId id="509" r:id="rId20"/>
    <p:sldId id="498" r:id="rId21"/>
    <p:sldId id="500" r:id="rId22"/>
    <p:sldId id="501" r:id="rId23"/>
    <p:sldId id="502" r:id="rId24"/>
    <p:sldId id="510" r:id="rId25"/>
    <p:sldId id="513" r:id="rId26"/>
    <p:sldId id="514" r:id="rId27"/>
    <p:sldId id="512" r:id="rId28"/>
    <p:sldId id="515" r:id="rId29"/>
    <p:sldId id="516" r:id="rId30"/>
    <p:sldId id="517" r:id="rId31"/>
    <p:sldId id="518" r:id="rId32"/>
    <p:sldId id="473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BFDFDE"/>
    <a:srgbClr val="D1610D"/>
    <a:srgbClr val="FF9900"/>
    <a:srgbClr val="A5A5F9"/>
    <a:srgbClr val="8E7BFD"/>
    <a:srgbClr val="A5B070"/>
    <a:srgbClr val="EAE0B4"/>
    <a:srgbClr val="FFFFCC"/>
    <a:srgbClr val="A7CCD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97241" autoAdjust="0"/>
  </p:normalViewPr>
  <p:slideViewPr>
    <p:cSldViewPr>
      <p:cViewPr>
        <p:scale>
          <a:sx n="120" d="100"/>
          <a:sy n="120" d="100"/>
        </p:scale>
        <p:origin x="-738" y="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C40471-D008-4BAD-9626-F2A451165C71}" type="doc">
      <dgm:prSet loTypeId="urn:microsoft.com/office/officeart/2008/layout/VerticalCurvedList" loCatId="list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FE1124A1-9E26-4EF7-89A9-4887C340B2A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Гарантия соблюдения установленных требований и «согласование» различных методических подходов в рамках одной системы</a:t>
          </a:r>
          <a:endParaRPr lang="ru-RU" sz="1800" b="0" dirty="0">
            <a:solidFill>
              <a:schemeClr val="tx1"/>
            </a:solidFill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E21C5F2-E2DF-4E6B-8F8C-7E989E60EE97}" type="parTrans" cxnId="{095132A3-396B-4F46-9318-1B9E32427551}">
      <dgm:prSet/>
      <dgm:spPr/>
      <dgm:t>
        <a:bodyPr/>
        <a:lstStyle/>
        <a:p>
          <a:endParaRPr lang="ru-RU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56A7B2A-AD82-4D85-8180-BAE9E0F07473}" type="sibTrans" cxnId="{095132A3-396B-4F46-9318-1B9E32427551}">
      <dgm:prSet/>
      <dgm:spPr/>
      <dgm:t>
        <a:bodyPr/>
        <a:lstStyle/>
        <a:p>
          <a:endParaRPr lang="ru-RU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38719DE-1074-4E67-9BB3-1E8EA9F74AD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Внедрение (совершенствование) внутренних стандартов оказания услуг с использованием подробных натуральных норм</a:t>
          </a:r>
          <a:endParaRPr lang="ru-RU" sz="1800" b="0" dirty="0">
            <a:solidFill>
              <a:schemeClr val="tx1"/>
            </a:solidFill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F47EE95-B158-4BFF-BAEE-0A592EFABFC6}" type="parTrans" cxnId="{05BE5BA9-538D-4B6B-85F1-130ED133825E}">
      <dgm:prSet/>
      <dgm:spPr/>
      <dgm:t>
        <a:bodyPr/>
        <a:lstStyle/>
        <a:p>
          <a:endParaRPr lang="ru-RU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191D8CC-67DA-4B86-93F6-BAAB65530305}" type="sibTrans" cxnId="{05BE5BA9-538D-4B6B-85F1-130ED133825E}">
      <dgm:prSet/>
      <dgm:spPr/>
      <dgm:t>
        <a:bodyPr/>
        <a:lstStyle/>
        <a:p>
          <a:endParaRPr lang="ru-RU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D78C3A4-0233-478E-8443-8866C633F02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Обеспечение руководства достоверными данными управленческого учета, в том числе по экономической эффективности учреждений в разрезе отдельных услуг/работ/подразделений</a:t>
          </a:r>
          <a:endParaRPr lang="ru-RU" sz="1800" b="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CFAD1B5-35FD-43B8-9E54-5D9AF730716A}" type="parTrans" cxnId="{CFCD594B-5F40-4180-968B-C8F8EC81719C}">
      <dgm:prSet/>
      <dgm:spPr/>
      <dgm:t>
        <a:bodyPr/>
        <a:lstStyle/>
        <a:p>
          <a:endParaRPr lang="ru-RU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0F33A11-BD7C-4992-928C-EB6C753B6AB2}" type="sibTrans" cxnId="{CFCD594B-5F40-4180-968B-C8F8EC81719C}">
      <dgm:prSet/>
      <dgm:spPr/>
      <dgm:t>
        <a:bodyPr/>
        <a:lstStyle/>
        <a:p>
          <a:endParaRPr lang="ru-RU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02A66BA-1495-4AC9-9C15-DDBE9BA8DCA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Обеспечение достаточного уровня квалификации специалистов, участвующих во внедрении систем</a:t>
          </a:r>
          <a:endParaRPr lang="ru-RU" sz="1800" b="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48D501F-E8BD-4871-9F1C-0B630FD89846}" type="parTrans" cxnId="{2A384537-1534-40E4-ABE3-8C52405BE914}">
      <dgm:prSet/>
      <dgm:spPr/>
      <dgm:t>
        <a:bodyPr/>
        <a:lstStyle/>
        <a:p>
          <a:endParaRPr lang="ru-RU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B9F33CC-24CA-4EF0-9843-DE665669EC4A}" type="sibTrans" cxnId="{2A384537-1534-40E4-ABE3-8C52405BE914}">
      <dgm:prSet/>
      <dgm:spPr/>
      <dgm:t>
        <a:bodyPr/>
        <a:lstStyle/>
        <a:p>
          <a:endParaRPr lang="ru-RU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40B98C8-ADB2-4B69-9FDD-75DB771FD029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Сокращение сроков и трудоемкости сбора исходных данных и проведения экономических расчетов (балансировки) </a:t>
          </a:r>
          <a:endParaRPr lang="ru-RU" sz="1800" b="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B0BF639-0468-447F-A767-187078F6C8CD}" type="parTrans" cxnId="{4EE43443-7638-41DF-8244-28E6BA9E9C31}">
      <dgm:prSet/>
      <dgm:spPr/>
      <dgm:t>
        <a:bodyPr/>
        <a:lstStyle/>
        <a:p>
          <a:endParaRPr lang="ru-RU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A81E4DC-34AE-4FED-A9CE-B89E98B0272B}" type="sibTrans" cxnId="{4EE43443-7638-41DF-8244-28E6BA9E9C31}">
      <dgm:prSet/>
      <dgm:spPr/>
      <dgm:t>
        <a:bodyPr/>
        <a:lstStyle/>
        <a:p>
          <a:endParaRPr lang="ru-RU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972231A-135C-45F8-827C-782751E8A022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Интеграция с сопутствующими информационными системами</a:t>
          </a:r>
          <a:endParaRPr lang="ru-RU" sz="1800" b="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D949B6-4E02-4E8A-AB8F-2DA49E3615F7}" type="parTrans" cxnId="{34558E87-23F2-48DF-9408-3FBB6FE1D53B}">
      <dgm:prSet/>
      <dgm:spPr/>
      <dgm:t>
        <a:bodyPr/>
        <a:lstStyle/>
        <a:p>
          <a:endParaRPr lang="ru-RU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386CD4D-D03F-494E-9CBB-E8411A61389A}" type="sibTrans" cxnId="{34558E87-23F2-48DF-9408-3FBB6FE1D53B}">
      <dgm:prSet/>
      <dgm:spPr/>
      <dgm:t>
        <a:bodyPr/>
        <a:lstStyle/>
        <a:p>
          <a:endParaRPr lang="ru-RU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C015854-ADF2-418B-8712-045A9F14CF1B}" type="pres">
      <dgm:prSet presAssocID="{76C40471-D008-4BAD-9626-F2A451165C7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A79C8AE-1295-4D5A-9280-A2102AD02225}" type="pres">
      <dgm:prSet presAssocID="{76C40471-D008-4BAD-9626-F2A451165C71}" presName="Name1" presStyleCnt="0"/>
      <dgm:spPr/>
      <dgm:t>
        <a:bodyPr/>
        <a:lstStyle/>
        <a:p>
          <a:endParaRPr lang="ru-RU"/>
        </a:p>
      </dgm:t>
    </dgm:pt>
    <dgm:pt modelId="{E1AB544D-1F81-44FF-AC76-49088D3D6C37}" type="pres">
      <dgm:prSet presAssocID="{76C40471-D008-4BAD-9626-F2A451165C71}" presName="cycle" presStyleCnt="0"/>
      <dgm:spPr/>
      <dgm:t>
        <a:bodyPr/>
        <a:lstStyle/>
        <a:p>
          <a:endParaRPr lang="ru-RU"/>
        </a:p>
      </dgm:t>
    </dgm:pt>
    <dgm:pt modelId="{60CD1156-1ED6-452A-B4AE-9EB868D7F88C}" type="pres">
      <dgm:prSet presAssocID="{76C40471-D008-4BAD-9626-F2A451165C71}" presName="srcNode" presStyleLbl="node1" presStyleIdx="0" presStyleCnt="6"/>
      <dgm:spPr/>
      <dgm:t>
        <a:bodyPr/>
        <a:lstStyle/>
        <a:p>
          <a:endParaRPr lang="ru-RU"/>
        </a:p>
      </dgm:t>
    </dgm:pt>
    <dgm:pt modelId="{82165C3A-0E8D-4FD7-813F-C67704E84C99}" type="pres">
      <dgm:prSet presAssocID="{76C40471-D008-4BAD-9626-F2A451165C71}" presName="conn" presStyleLbl="parChTrans1D2" presStyleIdx="0" presStyleCnt="1"/>
      <dgm:spPr/>
      <dgm:t>
        <a:bodyPr/>
        <a:lstStyle/>
        <a:p>
          <a:endParaRPr lang="ru-RU"/>
        </a:p>
      </dgm:t>
    </dgm:pt>
    <dgm:pt modelId="{0B1F9925-AF1C-464F-984D-44E6DE537686}" type="pres">
      <dgm:prSet presAssocID="{76C40471-D008-4BAD-9626-F2A451165C71}" presName="extraNode" presStyleLbl="node1" presStyleIdx="0" presStyleCnt="6"/>
      <dgm:spPr/>
      <dgm:t>
        <a:bodyPr/>
        <a:lstStyle/>
        <a:p>
          <a:endParaRPr lang="ru-RU"/>
        </a:p>
      </dgm:t>
    </dgm:pt>
    <dgm:pt modelId="{EF085D42-80AB-461B-BE37-1E788998BE24}" type="pres">
      <dgm:prSet presAssocID="{76C40471-D008-4BAD-9626-F2A451165C71}" presName="dstNode" presStyleLbl="node1" presStyleIdx="0" presStyleCnt="6"/>
      <dgm:spPr/>
      <dgm:t>
        <a:bodyPr/>
        <a:lstStyle/>
        <a:p>
          <a:endParaRPr lang="ru-RU"/>
        </a:p>
      </dgm:t>
    </dgm:pt>
    <dgm:pt modelId="{6D941145-D224-4E85-A1B1-620B1036F806}" type="pres">
      <dgm:prSet presAssocID="{FE1124A1-9E26-4EF7-89A9-4887C340B2AE}" presName="text_1" presStyleLbl="node1" presStyleIdx="0" presStyleCnt="6" custScaleY="108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09561C-65C1-4692-9EBB-C6859423698D}" type="pres">
      <dgm:prSet presAssocID="{FE1124A1-9E26-4EF7-89A9-4887C340B2AE}" presName="accent_1" presStyleCnt="0"/>
      <dgm:spPr/>
      <dgm:t>
        <a:bodyPr/>
        <a:lstStyle/>
        <a:p>
          <a:endParaRPr lang="ru-RU"/>
        </a:p>
      </dgm:t>
    </dgm:pt>
    <dgm:pt modelId="{2101687E-CE47-4EDB-87BE-CC7FA8292DEF}" type="pres">
      <dgm:prSet presAssocID="{FE1124A1-9E26-4EF7-89A9-4887C340B2AE}" presName="accentRepeatNode" presStyleLbl="solidFgAcc1" presStyleIdx="0" presStyleCnt="6" custScaleX="74280" custScaleY="74280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prstGeom prst="mathPlus">
          <a:avLst/>
        </a:prstGeom>
      </dgm:spPr>
      <dgm:t>
        <a:bodyPr/>
        <a:lstStyle/>
        <a:p>
          <a:endParaRPr lang="ru-RU"/>
        </a:p>
      </dgm:t>
    </dgm:pt>
    <dgm:pt modelId="{3401B57F-3EA3-4763-B2F3-605B629502A0}" type="pres">
      <dgm:prSet presAssocID="{A38719DE-1074-4E67-9BB3-1E8EA9F74AD9}" presName="text_2" presStyleLbl="node1" presStyleIdx="1" presStyleCnt="6" custScaleY="108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2F324-187A-4C94-BAFA-00D472AD8BBD}" type="pres">
      <dgm:prSet presAssocID="{A38719DE-1074-4E67-9BB3-1E8EA9F74AD9}" presName="accent_2" presStyleCnt="0"/>
      <dgm:spPr/>
      <dgm:t>
        <a:bodyPr/>
        <a:lstStyle/>
        <a:p>
          <a:endParaRPr lang="ru-RU"/>
        </a:p>
      </dgm:t>
    </dgm:pt>
    <dgm:pt modelId="{4176FCD9-F1E8-4164-83B0-B64BB984BFBD}" type="pres">
      <dgm:prSet presAssocID="{A38719DE-1074-4E67-9BB3-1E8EA9F74AD9}" presName="accentRepeatNode" presStyleLbl="solidFgAcc1" presStyleIdx="1" presStyleCnt="6" custScaleX="74280" custScaleY="74280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prstGeom prst="mathPlus">
          <a:avLst/>
        </a:prstGeom>
      </dgm:spPr>
      <dgm:t>
        <a:bodyPr/>
        <a:lstStyle/>
        <a:p>
          <a:endParaRPr lang="ru-RU"/>
        </a:p>
      </dgm:t>
    </dgm:pt>
    <dgm:pt modelId="{2AC562CE-44D7-498A-9035-EF1E9E01C6EE}" type="pres">
      <dgm:prSet presAssocID="{1D78C3A4-0233-478E-8443-8866C633F023}" presName="text_3" presStyleLbl="node1" presStyleIdx="2" presStyleCnt="6" custScaleY="204163" custLinFactNeighborY="27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82B112-5F47-4289-AC4E-DE337E8C54F9}" type="pres">
      <dgm:prSet presAssocID="{1D78C3A4-0233-478E-8443-8866C633F023}" presName="accent_3" presStyleCnt="0"/>
      <dgm:spPr/>
      <dgm:t>
        <a:bodyPr/>
        <a:lstStyle/>
        <a:p>
          <a:endParaRPr lang="ru-RU"/>
        </a:p>
      </dgm:t>
    </dgm:pt>
    <dgm:pt modelId="{D56A9AB1-FB66-4D2E-8ABD-A39C47B64948}" type="pres">
      <dgm:prSet presAssocID="{1D78C3A4-0233-478E-8443-8866C633F023}" presName="accentRepeatNode" presStyleLbl="solidFgAcc1" presStyleIdx="2" presStyleCnt="6" custScaleX="74280" custScaleY="74280" custLinFactNeighborY="22815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prstGeom prst="mathPlus">
          <a:avLst/>
        </a:prstGeom>
      </dgm:spPr>
      <dgm:t>
        <a:bodyPr/>
        <a:lstStyle/>
        <a:p>
          <a:endParaRPr lang="ru-RU"/>
        </a:p>
      </dgm:t>
    </dgm:pt>
    <dgm:pt modelId="{F8E173FA-65EE-499B-9FC4-678980B95F8A}" type="pres">
      <dgm:prSet presAssocID="{E40B98C8-ADB2-4B69-9FDD-75DB771FD029}" presName="text_4" presStyleLbl="node1" presStyleIdx="3" presStyleCnt="6" custScaleY="108536" custLinFactNeighborY="47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91B54-7FE3-442B-90FB-8D3B8BACDB3A}" type="pres">
      <dgm:prSet presAssocID="{E40B98C8-ADB2-4B69-9FDD-75DB771FD029}" presName="accent_4" presStyleCnt="0"/>
      <dgm:spPr/>
      <dgm:t>
        <a:bodyPr/>
        <a:lstStyle/>
        <a:p>
          <a:endParaRPr lang="ru-RU"/>
        </a:p>
      </dgm:t>
    </dgm:pt>
    <dgm:pt modelId="{D3CBB23C-BF50-405D-9829-C520AAAC9718}" type="pres">
      <dgm:prSet presAssocID="{E40B98C8-ADB2-4B69-9FDD-75DB771FD029}" presName="accentRepeatNode" presStyleLbl="solidFgAcc1" presStyleIdx="3" presStyleCnt="6" custScaleX="74482" custScaleY="74482" custLinFactNeighborY="31564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prstGeom prst="mathPlus">
          <a:avLst/>
        </a:prstGeom>
      </dgm:spPr>
      <dgm:t>
        <a:bodyPr/>
        <a:lstStyle/>
        <a:p>
          <a:endParaRPr lang="ru-RU"/>
        </a:p>
      </dgm:t>
    </dgm:pt>
    <dgm:pt modelId="{9ED71BAD-32D5-403E-8234-17341C417E20}" type="pres">
      <dgm:prSet presAssocID="{C972231A-135C-45F8-827C-782751E8A022}" presName="text_5" presStyleLbl="node1" presStyleIdx="4" presStyleCnt="6" custLinFactNeighborY="28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39AE6-EA61-49E7-AC19-DBDFEE9B58F3}" type="pres">
      <dgm:prSet presAssocID="{C972231A-135C-45F8-827C-782751E8A022}" presName="accent_5" presStyleCnt="0"/>
      <dgm:spPr/>
    </dgm:pt>
    <dgm:pt modelId="{84174DCE-4E07-4420-B503-27E61D3B9AFB}" type="pres">
      <dgm:prSet presAssocID="{C972231A-135C-45F8-827C-782751E8A022}" presName="accentRepeatNode" presStyleLbl="solidFgAcc1" presStyleIdx="4" presStyleCnt="6"/>
      <dgm:spPr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</dgm:spPr>
      <dgm:t>
        <a:bodyPr/>
        <a:lstStyle/>
        <a:p>
          <a:endParaRPr lang="ru-RU"/>
        </a:p>
      </dgm:t>
    </dgm:pt>
    <dgm:pt modelId="{3E0B4886-0665-48E4-8339-0A7FEA5E7F52}" type="pres">
      <dgm:prSet presAssocID="{C02A66BA-1495-4AC9-9C15-DDBE9BA8DCAB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CECEC9-5A8E-4FD1-AA61-31CF6B9C4E71}" type="pres">
      <dgm:prSet presAssocID="{C02A66BA-1495-4AC9-9C15-DDBE9BA8DCAB}" presName="accent_6" presStyleCnt="0"/>
      <dgm:spPr/>
    </dgm:pt>
    <dgm:pt modelId="{E09C39D1-C84A-4C0F-91F3-412C0CA4D944}" type="pres">
      <dgm:prSet presAssocID="{C02A66BA-1495-4AC9-9C15-DDBE9BA8DCAB}" presName="accentRepeatNode" presStyleLbl="solidFgAcc1" presStyleIdx="5" presStyleCnt="6" custScaleX="74280" custScaleY="74280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prstGeom prst="mathPlus">
          <a:avLst/>
        </a:prstGeom>
      </dgm:spPr>
      <dgm:t>
        <a:bodyPr/>
        <a:lstStyle/>
        <a:p>
          <a:endParaRPr lang="ru-RU"/>
        </a:p>
      </dgm:t>
    </dgm:pt>
  </dgm:ptLst>
  <dgm:cxnLst>
    <dgm:cxn modelId="{2A384537-1534-40E4-ABE3-8C52405BE914}" srcId="{76C40471-D008-4BAD-9626-F2A451165C71}" destId="{C02A66BA-1495-4AC9-9C15-DDBE9BA8DCAB}" srcOrd="5" destOrd="0" parTransId="{248D501F-E8BD-4871-9F1C-0B630FD89846}" sibTransId="{FB9F33CC-24CA-4EF0-9843-DE665669EC4A}"/>
    <dgm:cxn modelId="{AAB81AC0-DAB4-419C-A89E-9415942B4560}" type="presOf" srcId="{C02A66BA-1495-4AC9-9C15-DDBE9BA8DCAB}" destId="{3E0B4886-0665-48E4-8339-0A7FEA5E7F52}" srcOrd="0" destOrd="0" presId="urn:microsoft.com/office/officeart/2008/layout/VerticalCurvedList"/>
    <dgm:cxn modelId="{A3BCD6C7-6265-42B0-A604-919BCC066F57}" type="presOf" srcId="{E40B98C8-ADB2-4B69-9FDD-75DB771FD029}" destId="{F8E173FA-65EE-499B-9FC4-678980B95F8A}" srcOrd="0" destOrd="0" presId="urn:microsoft.com/office/officeart/2008/layout/VerticalCurvedList"/>
    <dgm:cxn modelId="{095132A3-396B-4F46-9318-1B9E32427551}" srcId="{76C40471-D008-4BAD-9626-F2A451165C71}" destId="{FE1124A1-9E26-4EF7-89A9-4887C340B2AE}" srcOrd="0" destOrd="0" parTransId="{DE21C5F2-E2DF-4E6B-8F8C-7E989E60EE97}" sibTransId="{556A7B2A-AD82-4D85-8180-BAE9E0F07473}"/>
    <dgm:cxn modelId="{CFCD594B-5F40-4180-968B-C8F8EC81719C}" srcId="{76C40471-D008-4BAD-9626-F2A451165C71}" destId="{1D78C3A4-0233-478E-8443-8866C633F023}" srcOrd="2" destOrd="0" parTransId="{6CFAD1B5-35FD-43B8-9E54-5D9AF730716A}" sibTransId="{E0F33A11-BD7C-4992-928C-EB6C753B6AB2}"/>
    <dgm:cxn modelId="{C22488E7-19D3-416B-8E96-81F792D6838A}" type="presOf" srcId="{C972231A-135C-45F8-827C-782751E8A022}" destId="{9ED71BAD-32D5-403E-8234-17341C417E20}" srcOrd="0" destOrd="0" presId="urn:microsoft.com/office/officeart/2008/layout/VerticalCurvedList"/>
    <dgm:cxn modelId="{762A6345-845F-4520-BCD5-6D87DC6C9511}" type="presOf" srcId="{FE1124A1-9E26-4EF7-89A9-4887C340B2AE}" destId="{6D941145-D224-4E85-A1B1-620B1036F806}" srcOrd="0" destOrd="0" presId="urn:microsoft.com/office/officeart/2008/layout/VerticalCurvedList"/>
    <dgm:cxn modelId="{5B3553DF-EEB6-4AA8-809C-2DC51CDA4725}" type="presOf" srcId="{76C40471-D008-4BAD-9626-F2A451165C71}" destId="{0C015854-ADF2-418B-8712-045A9F14CF1B}" srcOrd="0" destOrd="0" presId="urn:microsoft.com/office/officeart/2008/layout/VerticalCurvedList"/>
    <dgm:cxn modelId="{34558E87-23F2-48DF-9408-3FBB6FE1D53B}" srcId="{76C40471-D008-4BAD-9626-F2A451165C71}" destId="{C972231A-135C-45F8-827C-782751E8A022}" srcOrd="4" destOrd="0" parTransId="{9DD949B6-4E02-4E8A-AB8F-2DA49E3615F7}" sibTransId="{A386CD4D-D03F-494E-9CBB-E8411A61389A}"/>
    <dgm:cxn modelId="{05BE5BA9-538D-4B6B-85F1-130ED133825E}" srcId="{76C40471-D008-4BAD-9626-F2A451165C71}" destId="{A38719DE-1074-4E67-9BB3-1E8EA9F74AD9}" srcOrd="1" destOrd="0" parTransId="{AF47EE95-B158-4BFF-BAEE-0A592EFABFC6}" sibTransId="{0191D8CC-67DA-4B86-93F6-BAAB65530305}"/>
    <dgm:cxn modelId="{1DD511C8-2F0B-4447-BAB9-D699FADD247A}" type="presOf" srcId="{A38719DE-1074-4E67-9BB3-1E8EA9F74AD9}" destId="{3401B57F-3EA3-4763-B2F3-605B629502A0}" srcOrd="0" destOrd="0" presId="urn:microsoft.com/office/officeart/2008/layout/VerticalCurvedList"/>
    <dgm:cxn modelId="{4EE43443-7638-41DF-8244-28E6BA9E9C31}" srcId="{76C40471-D008-4BAD-9626-F2A451165C71}" destId="{E40B98C8-ADB2-4B69-9FDD-75DB771FD029}" srcOrd="3" destOrd="0" parTransId="{4B0BF639-0468-447F-A767-187078F6C8CD}" sibTransId="{CA81E4DC-34AE-4FED-A9CE-B89E98B0272B}"/>
    <dgm:cxn modelId="{407E4C2C-B99F-42E8-A968-E930B6190297}" type="presOf" srcId="{1D78C3A4-0233-478E-8443-8866C633F023}" destId="{2AC562CE-44D7-498A-9035-EF1E9E01C6EE}" srcOrd="0" destOrd="0" presId="urn:microsoft.com/office/officeart/2008/layout/VerticalCurvedList"/>
    <dgm:cxn modelId="{A7C66C3D-A561-4664-B21C-9737DA82F0E4}" type="presOf" srcId="{556A7B2A-AD82-4D85-8180-BAE9E0F07473}" destId="{82165C3A-0E8D-4FD7-813F-C67704E84C99}" srcOrd="0" destOrd="0" presId="urn:microsoft.com/office/officeart/2008/layout/VerticalCurvedList"/>
    <dgm:cxn modelId="{DF323418-B424-4570-90D3-91A773B02D21}" type="presParOf" srcId="{0C015854-ADF2-418B-8712-045A9F14CF1B}" destId="{DA79C8AE-1295-4D5A-9280-A2102AD02225}" srcOrd="0" destOrd="0" presId="urn:microsoft.com/office/officeart/2008/layout/VerticalCurvedList"/>
    <dgm:cxn modelId="{503F0323-4D12-4FA8-814B-9D7FDE846D58}" type="presParOf" srcId="{DA79C8AE-1295-4D5A-9280-A2102AD02225}" destId="{E1AB544D-1F81-44FF-AC76-49088D3D6C37}" srcOrd="0" destOrd="0" presId="urn:microsoft.com/office/officeart/2008/layout/VerticalCurvedList"/>
    <dgm:cxn modelId="{AED9D29B-8562-482F-85A4-9B7C623DED8C}" type="presParOf" srcId="{E1AB544D-1F81-44FF-AC76-49088D3D6C37}" destId="{60CD1156-1ED6-452A-B4AE-9EB868D7F88C}" srcOrd="0" destOrd="0" presId="urn:microsoft.com/office/officeart/2008/layout/VerticalCurvedList"/>
    <dgm:cxn modelId="{0AF37B14-DADF-47F1-B647-8BFD904FB927}" type="presParOf" srcId="{E1AB544D-1F81-44FF-AC76-49088D3D6C37}" destId="{82165C3A-0E8D-4FD7-813F-C67704E84C99}" srcOrd="1" destOrd="0" presId="urn:microsoft.com/office/officeart/2008/layout/VerticalCurvedList"/>
    <dgm:cxn modelId="{63A78D36-9314-4B1D-9AEA-62AC9CC58BDC}" type="presParOf" srcId="{E1AB544D-1F81-44FF-AC76-49088D3D6C37}" destId="{0B1F9925-AF1C-464F-984D-44E6DE537686}" srcOrd="2" destOrd="0" presId="urn:microsoft.com/office/officeart/2008/layout/VerticalCurvedList"/>
    <dgm:cxn modelId="{2C126AD8-A762-4C28-B890-630072C370B8}" type="presParOf" srcId="{E1AB544D-1F81-44FF-AC76-49088D3D6C37}" destId="{EF085D42-80AB-461B-BE37-1E788998BE24}" srcOrd="3" destOrd="0" presId="urn:microsoft.com/office/officeart/2008/layout/VerticalCurvedList"/>
    <dgm:cxn modelId="{DC14F3EC-F65C-4724-960D-76A70B4EB652}" type="presParOf" srcId="{DA79C8AE-1295-4D5A-9280-A2102AD02225}" destId="{6D941145-D224-4E85-A1B1-620B1036F806}" srcOrd="1" destOrd="0" presId="urn:microsoft.com/office/officeart/2008/layout/VerticalCurvedList"/>
    <dgm:cxn modelId="{F05E99DE-65FE-4A90-88A7-0E81CEB074E3}" type="presParOf" srcId="{DA79C8AE-1295-4D5A-9280-A2102AD02225}" destId="{E909561C-65C1-4692-9EBB-C6859423698D}" srcOrd="2" destOrd="0" presId="urn:microsoft.com/office/officeart/2008/layout/VerticalCurvedList"/>
    <dgm:cxn modelId="{AC280C9F-A32E-49F4-A0A7-1E5387CCED1D}" type="presParOf" srcId="{E909561C-65C1-4692-9EBB-C6859423698D}" destId="{2101687E-CE47-4EDB-87BE-CC7FA8292DEF}" srcOrd="0" destOrd="0" presId="urn:microsoft.com/office/officeart/2008/layout/VerticalCurvedList"/>
    <dgm:cxn modelId="{08779839-4932-4D5C-A6E8-65649D017457}" type="presParOf" srcId="{DA79C8AE-1295-4D5A-9280-A2102AD02225}" destId="{3401B57F-3EA3-4763-B2F3-605B629502A0}" srcOrd="3" destOrd="0" presId="urn:microsoft.com/office/officeart/2008/layout/VerticalCurvedList"/>
    <dgm:cxn modelId="{20E60342-7D46-4153-B0B2-A3E0F36B701F}" type="presParOf" srcId="{DA79C8AE-1295-4D5A-9280-A2102AD02225}" destId="{5CE2F324-187A-4C94-BAFA-00D472AD8BBD}" srcOrd="4" destOrd="0" presId="urn:microsoft.com/office/officeart/2008/layout/VerticalCurvedList"/>
    <dgm:cxn modelId="{A8A34BED-79A4-4224-A1CF-C9A98B9F041E}" type="presParOf" srcId="{5CE2F324-187A-4C94-BAFA-00D472AD8BBD}" destId="{4176FCD9-F1E8-4164-83B0-B64BB984BFBD}" srcOrd="0" destOrd="0" presId="urn:microsoft.com/office/officeart/2008/layout/VerticalCurvedList"/>
    <dgm:cxn modelId="{B502B19E-6B64-41BA-BA3E-BF93DE64F82B}" type="presParOf" srcId="{DA79C8AE-1295-4D5A-9280-A2102AD02225}" destId="{2AC562CE-44D7-498A-9035-EF1E9E01C6EE}" srcOrd="5" destOrd="0" presId="urn:microsoft.com/office/officeart/2008/layout/VerticalCurvedList"/>
    <dgm:cxn modelId="{00DD6277-223A-4C4B-8FDE-13DA08A2264F}" type="presParOf" srcId="{DA79C8AE-1295-4D5A-9280-A2102AD02225}" destId="{E582B112-5F47-4289-AC4E-DE337E8C54F9}" srcOrd="6" destOrd="0" presId="urn:microsoft.com/office/officeart/2008/layout/VerticalCurvedList"/>
    <dgm:cxn modelId="{90A88EFC-0FBD-426F-87E4-601F1F6C0438}" type="presParOf" srcId="{E582B112-5F47-4289-AC4E-DE337E8C54F9}" destId="{D56A9AB1-FB66-4D2E-8ABD-A39C47B64948}" srcOrd="0" destOrd="0" presId="urn:microsoft.com/office/officeart/2008/layout/VerticalCurvedList"/>
    <dgm:cxn modelId="{83C4C845-148A-4E3A-B774-352EB40257D7}" type="presParOf" srcId="{DA79C8AE-1295-4D5A-9280-A2102AD02225}" destId="{F8E173FA-65EE-499B-9FC4-678980B95F8A}" srcOrd="7" destOrd="0" presId="urn:microsoft.com/office/officeart/2008/layout/VerticalCurvedList"/>
    <dgm:cxn modelId="{82BCD5E3-0014-48DE-8072-5102B0231166}" type="presParOf" srcId="{DA79C8AE-1295-4D5A-9280-A2102AD02225}" destId="{10E91B54-7FE3-442B-90FB-8D3B8BACDB3A}" srcOrd="8" destOrd="0" presId="urn:microsoft.com/office/officeart/2008/layout/VerticalCurvedList"/>
    <dgm:cxn modelId="{6351CCCC-90C7-49C9-ACF9-B7CC4B2E0DEA}" type="presParOf" srcId="{10E91B54-7FE3-442B-90FB-8D3B8BACDB3A}" destId="{D3CBB23C-BF50-405D-9829-C520AAAC9718}" srcOrd="0" destOrd="0" presId="urn:microsoft.com/office/officeart/2008/layout/VerticalCurvedList"/>
    <dgm:cxn modelId="{12646100-5C9F-4D71-873C-78D40D9BB0D4}" type="presParOf" srcId="{DA79C8AE-1295-4D5A-9280-A2102AD02225}" destId="{9ED71BAD-32D5-403E-8234-17341C417E20}" srcOrd="9" destOrd="0" presId="urn:microsoft.com/office/officeart/2008/layout/VerticalCurvedList"/>
    <dgm:cxn modelId="{AC529B7B-C5BF-41E8-B8D8-6D1C0A29B60E}" type="presParOf" srcId="{DA79C8AE-1295-4D5A-9280-A2102AD02225}" destId="{EA839AE6-EA61-49E7-AC19-DBDFEE9B58F3}" srcOrd="10" destOrd="0" presId="urn:microsoft.com/office/officeart/2008/layout/VerticalCurvedList"/>
    <dgm:cxn modelId="{18FC7635-90C1-46D0-81CA-077013496DD4}" type="presParOf" srcId="{EA839AE6-EA61-49E7-AC19-DBDFEE9B58F3}" destId="{84174DCE-4E07-4420-B503-27E61D3B9AFB}" srcOrd="0" destOrd="0" presId="urn:microsoft.com/office/officeart/2008/layout/VerticalCurvedList"/>
    <dgm:cxn modelId="{2F4B8EEE-E06E-4059-8E4C-4BDB37F3B5A8}" type="presParOf" srcId="{DA79C8AE-1295-4D5A-9280-A2102AD02225}" destId="{3E0B4886-0665-48E4-8339-0A7FEA5E7F52}" srcOrd="11" destOrd="0" presId="urn:microsoft.com/office/officeart/2008/layout/VerticalCurvedList"/>
    <dgm:cxn modelId="{EB708A76-492C-4007-B089-FA35A20B5612}" type="presParOf" srcId="{DA79C8AE-1295-4D5A-9280-A2102AD02225}" destId="{A4CECEC9-5A8E-4FD1-AA61-31CF6B9C4E71}" srcOrd="12" destOrd="0" presId="urn:microsoft.com/office/officeart/2008/layout/VerticalCurvedList"/>
    <dgm:cxn modelId="{33F6D70A-9A02-4639-93D3-13AAF52DED79}" type="presParOf" srcId="{A4CECEC9-5A8E-4FD1-AA61-31CF6B9C4E71}" destId="{E09C39D1-C84A-4C0F-91F3-412C0CA4D94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165C3A-0E8D-4FD7-813F-C67704E84C99}">
      <dsp:nvSpPr>
        <dsp:cNvPr id="0" name=""/>
        <dsp:cNvSpPr/>
      </dsp:nvSpPr>
      <dsp:spPr>
        <a:xfrm>
          <a:off x="-5699197" y="-872376"/>
          <a:ext cx="6785312" cy="6785312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905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941145-D224-4E85-A1B1-620B1036F806}">
      <dsp:nvSpPr>
        <dsp:cNvPr id="0" name=""/>
        <dsp:cNvSpPr/>
      </dsp:nvSpPr>
      <dsp:spPr>
        <a:xfrm>
          <a:off x="404714" y="242786"/>
          <a:ext cx="8021619" cy="575968"/>
        </a:xfrm>
        <a:prstGeom prst="rect">
          <a:avLst/>
        </a:prstGeom>
        <a:gradFill rotWithShape="1">
          <a:gsLst>
            <a:gs pos="0">
              <a:schemeClr val="accent3">
                <a:tint val="25000"/>
                <a:satMod val="125000"/>
              </a:schemeClr>
            </a:gs>
            <a:gs pos="40000">
              <a:schemeClr val="accent3">
                <a:tint val="55000"/>
                <a:satMod val="130000"/>
              </a:schemeClr>
            </a:gs>
            <a:gs pos="50000">
              <a:schemeClr val="accent3">
                <a:tint val="59000"/>
                <a:satMod val="130000"/>
              </a:schemeClr>
            </a:gs>
            <a:gs pos="65000">
              <a:schemeClr val="accent3">
                <a:tint val="55000"/>
                <a:satMod val="130000"/>
              </a:schemeClr>
            </a:gs>
            <a:gs pos="100000">
              <a:schemeClr val="accent3"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3"/>
          </a:solidFill>
          <a:prstDash val="solid"/>
        </a:ln>
        <a:effectLst>
          <a:glow rad="63500">
            <a:schemeClr val="accent3"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2121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Гарантия соблюдения установленных требований и «согласование» различных методических подходов в рамках одной системы</a:t>
          </a:r>
          <a:endParaRPr lang="ru-RU" sz="1800" b="0" kern="1200" dirty="0">
            <a:solidFill>
              <a:schemeClr val="tx1"/>
            </a:solidFill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4714" y="242786"/>
        <a:ext cx="8021619" cy="575968"/>
      </dsp:txXfrm>
    </dsp:sp>
    <dsp:sp modelId="{2101687E-CE47-4EDB-87BE-CC7FA8292DEF}">
      <dsp:nvSpPr>
        <dsp:cNvPr id="0" name=""/>
        <dsp:cNvSpPr/>
      </dsp:nvSpPr>
      <dsp:spPr>
        <a:xfrm>
          <a:off x="158350" y="284407"/>
          <a:ext cx="492727" cy="492727"/>
        </a:xfrm>
        <a:prstGeom prst="mathPlus">
          <a:avLst/>
        </a:prstGeom>
        <a:gradFill rotWithShape="1">
          <a:gsLst>
            <a:gs pos="0">
              <a:schemeClr val="accent6">
                <a:tint val="48000"/>
                <a:satMod val="138000"/>
              </a:schemeClr>
            </a:gs>
            <a:gs pos="25000">
              <a:schemeClr val="accent6">
                <a:tint val="85000"/>
              </a:schemeClr>
            </a:gs>
            <a:gs pos="40000">
              <a:schemeClr val="accent6">
                <a:tint val="92000"/>
              </a:schemeClr>
            </a:gs>
            <a:gs pos="50000">
              <a:schemeClr val="accent6">
                <a:tint val="93000"/>
              </a:schemeClr>
            </a:gs>
            <a:gs pos="60000">
              <a:schemeClr val="accent6">
                <a:tint val="92000"/>
              </a:schemeClr>
            </a:gs>
            <a:gs pos="75000">
              <a:schemeClr val="accent6">
                <a:tint val="83000"/>
                <a:satMod val="108000"/>
              </a:schemeClr>
            </a:gs>
            <a:gs pos="100000">
              <a:schemeClr val="accent6"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101500">
            <a:schemeClr val="accent6">
              <a:alpha val="42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powder">
          <a:bevelT w="50800" h="50800"/>
          <a:contourClr>
            <a:schemeClr val="accent6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3401B57F-3EA3-4763-B2F3-605B629502A0}">
      <dsp:nvSpPr>
        <dsp:cNvPr id="0" name=""/>
        <dsp:cNvSpPr/>
      </dsp:nvSpPr>
      <dsp:spPr>
        <a:xfrm>
          <a:off x="841227" y="1038691"/>
          <a:ext cx="7585106" cy="575968"/>
        </a:xfrm>
        <a:prstGeom prst="rect">
          <a:avLst/>
        </a:prstGeom>
        <a:gradFill rotWithShape="1">
          <a:gsLst>
            <a:gs pos="0">
              <a:schemeClr val="accent3">
                <a:tint val="25000"/>
                <a:satMod val="125000"/>
              </a:schemeClr>
            </a:gs>
            <a:gs pos="40000">
              <a:schemeClr val="accent3">
                <a:tint val="55000"/>
                <a:satMod val="130000"/>
              </a:schemeClr>
            </a:gs>
            <a:gs pos="50000">
              <a:schemeClr val="accent3">
                <a:tint val="59000"/>
                <a:satMod val="130000"/>
              </a:schemeClr>
            </a:gs>
            <a:gs pos="65000">
              <a:schemeClr val="accent3">
                <a:tint val="55000"/>
                <a:satMod val="130000"/>
              </a:schemeClr>
            </a:gs>
            <a:gs pos="100000">
              <a:schemeClr val="accent3"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3"/>
          </a:solidFill>
          <a:prstDash val="solid"/>
        </a:ln>
        <a:effectLst>
          <a:glow rad="63500">
            <a:schemeClr val="accent3"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2121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Внедрение (совершенствование) внутренних стандартов оказания услуг с использованием подробных натуральных норм</a:t>
          </a:r>
          <a:endParaRPr lang="ru-RU" sz="1800" b="0" kern="1200" dirty="0">
            <a:solidFill>
              <a:schemeClr val="tx1"/>
            </a:solidFill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41227" y="1038691"/>
        <a:ext cx="7585106" cy="575968"/>
      </dsp:txXfrm>
    </dsp:sp>
    <dsp:sp modelId="{4176FCD9-F1E8-4164-83B0-B64BB984BFBD}">
      <dsp:nvSpPr>
        <dsp:cNvPr id="0" name=""/>
        <dsp:cNvSpPr/>
      </dsp:nvSpPr>
      <dsp:spPr>
        <a:xfrm>
          <a:off x="594863" y="1080311"/>
          <a:ext cx="492727" cy="492727"/>
        </a:xfrm>
        <a:prstGeom prst="mathPlus">
          <a:avLst/>
        </a:prstGeom>
        <a:gradFill rotWithShape="1">
          <a:gsLst>
            <a:gs pos="0">
              <a:schemeClr val="accent6">
                <a:tint val="48000"/>
                <a:satMod val="138000"/>
              </a:schemeClr>
            </a:gs>
            <a:gs pos="25000">
              <a:schemeClr val="accent6">
                <a:tint val="85000"/>
              </a:schemeClr>
            </a:gs>
            <a:gs pos="40000">
              <a:schemeClr val="accent6">
                <a:tint val="92000"/>
              </a:schemeClr>
            </a:gs>
            <a:gs pos="50000">
              <a:schemeClr val="accent6">
                <a:tint val="93000"/>
              </a:schemeClr>
            </a:gs>
            <a:gs pos="60000">
              <a:schemeClr val="accent6">
                <a:tint val="92000"/>
              </a:schemeClr>
            </a:gs>
            <a:gs pos="75000">
              <a:schemeClr val="accent6">
                <a:tint val="83000"/>
                <a:satMod val="108000"/>
              </a:schemeClr>
            </a:gs>
            <a:gs pos="100000">
              <a:schemeClr val="accent6"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101500">
            <a:schemeClr val="accent6">
              <a:alpha val="42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powder">
          <a:bevelT w="50800" h="50800"/>
          <a:contourClr>
            <a:schemeClr val="accent6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2AC562CE-44D7-498A-9035-EF1E9E01C6EE}">
      <dsp:nvSpPr>
        <dsp:cNvPr id="0" name=""/>
        <dsp:cNvSpPr/>
      </dsp:nvSpPr>
      <dsp:spPr>
        <a:xfrm>
          <a:off x="1040833" y="1724882"/>
          <a:ext cx="7385500" cy="1083432"/>
        </a:xfrm>
        <a:prstGeom prst="rect">
          <a:avLst/>
        </a:prstGeom>
        <a:gradFill rotWithShape="1">
          <a:gsLst>
            <a:gs pos="0">
              <a:schemeClr val="accent3">
                <a:tint val="25000"/>
                <a:satMod val="125000"/>
              </a:schemeClr>
            </a:gs>
            <a:gs pos="40000">
              <a:schemeClr val="accent3">
                <a:tint val="55000"/>
                <a:satMod val="130000"/>
              </a:schemeClr>
            </a:gs>
            <a:gs pos="50000">
              <a:schemeClr val="accent3">
                <a:tint val="59000"/>
                <a:satMod val="130000"/>
              </a:schemeClr>
            </a:gs>
            <a:gs pos="65000">
              <a:schemeClr val="accent3">
                <a:tint val="55000"/>
                <a:satMod val="130000"/>
              </a:schemeClr>
            </a:gs>
            <a:gs pos="100000">
              <a:schemeClr val="accent3"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3"/>
          </a:solidFill>
          <a:prstDash val="solid"/>
        </a:ln>
        <a:effectLst>
          <a:glow rad="63500">
            <a:schemeClr val="accent3"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2121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Обеспечение руководства достоверными данными управленческого учета, в том числе по экономической эффективности учреждений в разрезе отдельных услуг/работ/подразделений</a:t>
          </a:r>
          <a:endParaRPr lang="ru-RU" sz="1800" b="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040833" y="1724882"/>
        <a:ext cx="7385500" cy="1083432"/>
      </dsp:txXfrm>
    </dsp:sp>
    <dsp:sp modelId="{D56A9AB1-FB66-4D2E-8ABD-A39C47B64948}">
      <dsp:nvSpPr>
        <dsp:cNvPr id="0" name=""/>
        <dsp:cNvSpPr/>
      </dsp:nvSpPr>
      <dsp:spPr>
        <a:xfrm>
          <a:off x="794469" y="2027556"/>
          <a:ext cx="492727" cy="492727"/>
        </a:xfrm>
        <a:prstGeom prst="mathPlus">
          <a:avLst/>
        </a:prstGeom>
        <a:gradFill rotWithShape="1">
          <a:gsLst>
            <a:gs pos="0">
              <a:schemeClr val="accent6">
                <a:tint val="48000"/>
                <a:satMod val="138000"/>
              </a:schemeClr>
            </a:gs>
            <a:gs pos="25000">
              <a:schemeClr val="accent6">
                <a:tint val="85000"/>
              </a:schemeClr>
            </a:gs>
            <a:gs pos="40000">
              <a:schemeClr val="accent6">
                <a:tint val="92000"/>
              </a:schemeClr>
            </a:gs>
            <a:gs pos="50000">
              <a:schemeClr val="accent6">
                <a:tint val="93000"/>
              </a:schemeClr>
            </a:gs>
            <a:gs pos="60000">
              <a:schemeClr val="accent6">
                <a:tint val="92000"/>
              </a:schemeClr>
            </a:gs>
            <a:gs pos="75000">
              <a:schemeClr val="accent6">
                <a:tint val="83000"/>
                <a:satMod val="108000"/>
              </a:schemeClr>
            </a:gs>
            <a:gs pos="100000">
              <a:schemeClr val="accent6"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101500">
            <a:schemeClr val="accent6">
              <a:alpha val="42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powder">
          <a:bevelT w="50800" h="50800"/>
          <a:contourClr>
            <a:schemeClr val="accent6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F8E173FA-65EE-499B-9FC4-678980B95F8A}">
      <dsp:nvSpPr>
        <dsp:cNvPr id="0" name=""/>
        <dsp:cNvSpPr/>
      </dsp:nvSpPr>
      <dsp:spPr>
        <a:xfrm>
          <a:off x="1040833" y="2880414"/>
          <a:ext cx="7385500" cy="575968"/>
        </a:xfrm>
        <a:prstGeom prst="rect">
          <a:avLst/>
        </a:prstGeom>
        <a:gradFill rotWithShape="1">
          <a:gsLst>
            <a:gs pos="0">
              <a:schemeClr val="accent3">
                <a:tint val="25000"/>
                <a:satMod val="125000"/>
              </a:schemeClr>
            </a:gs>
            <a:gs pos="40000">
              <a:schemeClr val="accent3">
                <a:tint val="55000"/>
                <a:satMod val="130000"/>
              </a:schemeClr>
            </a:gs>
            <a:gs pos="50000">
              <a:schemeClr val="accent3">
                <a:tint val="59000"/>
                <a:satMod val="130000"/>
              </a:schemeClr>
            </a:gs>
            <a:gs pos="65000">
              <a:schemeClr val="accent3">
                <a:tint val="55000"/>
                <a:satMod val="130000"/>
              </a:schemeClr>
            </a:gs>
            <a:gs pos="100000">
              <a:schemeClr val="accent3"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3"/>
          </a:solidFill>
          <a:prstDash val="solid"/>
        </a:ln>
        <a:effectLst>
          <a:glow rad="63500">
            <a:schemeClr val="accent3"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2121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Сокращение сроков и трудоемкости сбора исходных данных и проведения экономических расчетов (балансировки) </a:t>
          </a:r>
          <a:endParaRPr lang="ru-RU" sz="1800" b="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040833" y="2880414"/>
        <a:ext cx="7385500" cy="575968"/>
      </dsp:txXfrm>
    </dsp:sp>
    <dsp:sp modelId="{D3CBB23C-BF50-405D-9829-C520AAAC9718}">
      <dsp:nvSpPr>
        <dsp:cNvPr id="0" name=""/>
        <dsp:cNvSpPr/>
      </dsp:nvSpPr>
      <dsp:spPr>
        <a:xfrm>
          <a:off x="793799" y="2880322"/>
          <a:ext cx="494067" cy="494067"/>
        </a:xfrm>
        <a:prstGeom prst="mathPlus">
          <a:avLst/>
        </a:prstGeom>
        <a:gradFill rotWithShape="1">
          <a:gsLst>
            <a:gs pos="0">
              <a:schemeClr val="accent6">
                <a:tint val="48000"/>
                <a:satMod val="138000"/>
              </a:schemeClr>
            </a:gs>
            <a:gs pos="25000">
              <a:schemeClr val="accent6">
                <a:tint val="85000"/>
              </a:schemeClr>
            </a:gs>
            <a:gs pos="40000">
              <a:schemeClr val="accent6">
                <a:tint val="92000"/>
              </a:schemeClr>
            </a:gs>
            <a:gs pos="50000">
              <a:schemeClr val="accent6">
                <a:tint val="93000"/>
              </a:schemeClr>
            </a:gs>
            <a:gs pos="60000">
              <a:schemeClr val="accent6">
                <a:tint val="92000"/>
              </a:schemeClr>
            </a:gs>
            <a:gs pos="75000">
              <a:schemeClr val="accent6">
                <a:tint val="83000"/>
                <a:satMod val="108000"/>
              </a:schemeClr>
            </a:gs>
            <a:gs pos="100000">
              <a:schemeClr val="accent6"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101500">
            <a:schemeClr val="accent6">
              <a:alpha val="42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powder">
          <a:bevelT w="50800" h="50800"/>
          <a:contourClr>
            <a:schemeClr val="accent6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9ED71BAD-32D5-403E-8234-17341C417E20}">
      <dsp:nvSpPr>
        <dsp:cNvPr id="0" name=""/>
        <dsp:cNvSpPr/>
      </dsp:nvSpPr>
      <dsp:spPr>
        <a:xfrm>
          <a:off x="841227" y="3600400"/>
          <a:ext cx="7585106" cy="530670"/>
        </a:xfrm>
        <a:prstGeom prst="rect">
          <a:avLst/>
        </a:prstGeom>
        <a:gradFill rotWithShape="1">
          <a:gsLst>
            <a:gs pos="0">
              <a:schemeClr val="accent3">
                <a:tint val="25000"/>
                <a:satMod val="125000"/>
              </a:schemeClr>
            </a:gs>
            <a:gs pos="40000">
              <a:schemeClr val="accent3">
                <a:tint val="55000"/>
                <a:satMod val="130000"/>
              </a:schemeClr>
            </a:gs>
            <a:gs pos="50000">
              <a:schemeClr val="accent3">
                <a:tint val="59000"/>
                <a:satMod val="130000"/>
              </a:schemeClr>
            </a:gs>
            <a:gs pos="65000">
              <a:schemeClr val="accent3">
                <a:tint val="55000"/>
                <a:satMod val="130000"/>
              </a:schemeClr>
            </a:gs>
            <a:gs pos="100000">
              <a:schemeClr val="accent3"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3"/>
          </a:solidFill>
          <a:prstDash val="solid"/>
        </a:ln>
        <a:effectLst>
          <a:glow rad="63500">
            <a:schemeClr val="accent3"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2121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Интеграция с сопутствующими информационными системами</a:t>
          </a:r>
          <a:endParaRPr lang="ru-RU" sz="1800" b="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41227" y="3600400"/>
        <a:ext cx="7585106" cy="530670"/>
      </dsp:txXfrm>
    </dsp:sp>
    <dsp:sp modelId="{84174DCE-4E07-4420-B503-27E61D3B9AFB}">
      <dsp:nvSpPr>
        <dsp:cNvPr id="0" name=""/>
        <dsp:cNvSpPr/>
      </dsp:nvSpPr>
      <dsp:spPr>
        <a:xfrm>
          <a:off x="509558" y="3382215"/>
          <a:ext cx="663337" cy="663337"/>
        </a:xfrm>
        <a:prstGeom prst="ellipse">
          <a:avLst/>
        </a:prstGeom>
        <a:noFill/>
        <a:ln w="12000" cap="flat" cmpd="sng" algn="ctr">
          <a:noFill/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0B4886-0665-48E4-8339-0A7FEA5E7F52}">
      <dsp:nvSpPr>
        <dsp:cNvPr id="0" name=""/>
        <dsp:cNvSpPr/>
      </dsp:nvSpPr>
      <dsp:spPr>
        <a:xfrm>
          <a:off x="404714" y="4244453"/>
          <a:ext cx="8021619" cy="530670"/>
        </a:xfrm>
        <a:prstGeom prst="rect">
          <a:avLst/>
        </a:prstGeom>
        <a:gradFill rotWithShape="1">
          <a:gsLst>
            <a:gs pos="0">
              <a:schemeClr val="accent3">
                <a:tint val="25000"/>
                <a:satMod val="125000"/>
              </a:schemeClr>
            </a:gs>
            <a:gs pos="40000">
              <a:schemeClr val="accent3">
                <a:tint val="55000"/>
                <a:satMod val="130000"/>
              </a:schemeClr>
            </a:gs>
            <a:gs pos="50000">
              <a:schemeClr val="accent3">
                <a:tint val="59000"/>
                <a:satMod val="130000"/>
              </a:schemeClr>
            </a:gs>
            <a:gs pos="65000">
              <a:schemeClr val="accent3">
                <a:tint val="55000"/>
                <a:satMod val="130000"/>
              </a:schemeClr>
            </a:gs>
            <a:gs pos="100000">
              <a:schemeClr val="accent3"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3"/>
          </a:solidFill>
          <a:prstDash val="solid"/>
        </a:ln>
        <a:effectLst>
          <a:glow rad="63500">
            <a:schemeClr val="accent3"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2121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Обеспечение достаточного уровня квалификации специалистов, участвующих во внедрении систем</a:t>
          </a:r>
          <a:endParaRPr lang="ru-RU" sz="1800" b="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4714" y="4244453"/>
        <a:ext cx="8021619" cy="530670"/>
      </dsp:txXfrm>
    </dsp:sp>
    <dsp:sp modelId="{E09C39D1-C84A-4C0F-91F3-412C0CA4D944}">
      <dsp:nvSpPr>
        <dsp:cNvPr id="0" name=""/>
        <dsp:cNvSpPr/>
      </dsp:nvSpPr>
      <dsp:spPr>
        <a:xfrm>
          <a:off x="158350" y="4263425"/>
          <a:ext cx="492727" cy="492727"/>
        </a:xfrm>
        <a:prstGeom prst="mathPlus">
          <a:avLst/>
        </a:prstGeom>
        <a:gradFill rotWithShape="1">
          <a:gsLst>
            <a:gs pos="0">
              <a:schemeClr val="accent6">
                <a:tint val="48000"/>
                <a:satMod val="138000"/>
              </a:schemeClr>
            </a:gs>
            <a:gs pos="25000">
              <a:schemeClr val="accent6">
                <a:tint val="85000"/>
              </a:schemeClr>
            </a:gs>
            <a:gs pos="40000">
              <a:schemeClr val="accent6">
                <a:tint val="92000"/>
              </a:schemeClr>
            </a:gs>
            <a:gs pos="50000">
              <a:schemeClr val="accent6">
                <a:tint val="93000"/>
              </a:schemeClr>
            </a:gs>
            <a:gs pos="60000">
              <a:schemeClr val="accent6">
                <a:tint val="92000"/>
              </a:schemeClr>
            </a:gs>
            <a:gs pos="75000">
              <a:schemeClr val="accent6">
                <a:tint val="83000"/>
                <a:satMod val="108000"/>
              </a:schemeClr>
            </a:gs>
            <a:gs pos="100000">
              <a:schemeClr val="accent6"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101500">
            <a:schemeClr val="accent6">
              <a:alpha val="42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powder">
          <a:bevelT w="50800" h="50800"/>
          <a:contourClr>
            <a:schemeClr val="accent6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F3FCFA1-5CED-4B09-9E71-A4524D7DC4CA}" type="datetimeFigureOut">
              <a:rPr lang="ru-RU"/>
              <a:pPr>
                <a:defRPr/>
              </a:pPr>
              <a:t>16.05.2018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F4CFE6B-F307-4B9C-8DAE-3058F5986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8571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CFE6B-F307-4B9C-8DAE-3058F59864F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5208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CFE6B-F307-4B9C-8DAE-3058F59864F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7746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CFE6B-F307-4B9C-8DAE-3058F59864F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7709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CFE6B-F307-4B9C-8DAE-3058F59864F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5433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CFE6B-F307-4B9C-8DAE-3058F59864F4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913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CFE6B-F307-4B9C-8DAE-3058F59864F4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9136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CFE6B-F307-4B9C-8DAE-3058F59864F4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4645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CFE6B-F307-4B9C-8DAE-3058F59864F4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44119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CFE6B-F307-4B9C-8DAE-3058F59864F4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54906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CFE6B-F307-4B9C-8DAE-3058F59864F4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09233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CFE6B-F307-4B9C-8DAE-3058F59864F4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732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CFE6B-F307-4B9C-8DAE-3058F59864F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72108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CFE6B-F307-4B9C-8DAE-3058F59864F4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74579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CFE6B-F307-4B9C-8DAE-3058F59864F4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15562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CFE6B-F307-4B9C-8DAE-3058F59864F4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75049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CFE6B-F307-4B9C-8DAE-3058F59864F4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67463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CFE6B-F307-4B9C-8DAE-3058F59864F4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64522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CFE6B-F307-4B9C-8DAE-3058F59864F4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83892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CFE6B-F307-4B9C-8DAE-3058F59864F4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19477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9E768-4CD7-46F0-AA20-D6323A4F6D80}" type="slidenum">
              <a:rPr lang="ru-RU" altLang="ru-RU" smtClean="0"/>
              <a:pPr>
                <a:defRPr/>
              </a:pPr>
              <a:t>28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3247059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CFE6B-F307-4B9C-8DAE-3058F59864F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9258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CFE6B-F307-4B9C-8DAE-3058F59864F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4281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CFE6B-F307-4B9C-8DAE-3058F59864F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9099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CFE6B-F307-4B9C-8DAE-3058F59864F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2584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CFE6B-F307-4B9C-8DAE-3058F59864F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5284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CFE6B-F307-4B9C-8DAE-3058F59864F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7795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CFE6B-F307-4B9C-8DAE-3058F59864F4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9887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7FC97-EF4D-4843-BE1B-1D399A2E2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6777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83187-9F3B-43C3-B1AB-D14293DED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74612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5B3B3-7C9A-4091-BCB3-6A378F564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77352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D82CC-2201-405D-A98B-A70629F03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59706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C1C28-8F26-4047-AAF0-013E618E55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53277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B135F-5CC6-4D0C-B3ED-9F2293DEC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12113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E279B-F452-48E2-B984-FD69720E0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0516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E0B2E-9533-4954-B24C-FDD5BCAC3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48456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B63BD-A826-408E-8A84-FF529934D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4614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77682-BF11-4322-B385-783AD1E0E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5182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5C6A2-5C71-4610-94E4-D8D3549D3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65877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A84AAF4-EFB8-43CB-B877-AEDF7616A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039806" y="2276872"/>
            <a:ext cx="4991348" cy="366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r" eaLnBrk="0" hangingPunct="0">
              <a:lnSpc>
                <a:spcPct val="115000"/>
              </a:lnSpc>
              <a:spcBef>
                <a:spcPct val="50000"/>
              </a:spcBef>
              <a:defRPr/>
            </a:pPr>
            <a:r>
              <a:rPr lang="ru-RU" sz="2200" b="1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Эффективное управление </a:t>
            </a:r>
            <a:r>
              <a:rPr lang="ru-RU" sz="2200" b="1" dirty="0" smtClean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                 финансово-экономической и </a:t>
            </a:r>
            <a:r>
              <a:rPr lang="ru-RU" sz="2200" b="1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обеспечивающей </a:t>
            </a:r>
            <a:r>
              <a:rPr lang="ru-RU" sz="2200" b="1" dirty="0" smtClean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деятельностью в </a:t>
            </a:r>
            <a:r>
              <a:rPr lang="ru-RU" sz="2200" b="1" u="sng" dirty="0" smtClean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медицинских организациях</a:t>
            </a:r>
            <a:r>
              <a:rPr lang="ru-RU" sz="2200" b="1" dirty="0" smtClean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      на платформе </a:t>
            </a:r>
            <a:r>
              <a:rPr lang="ru-RU" sz="2200" b="1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«Парус</a:t>
            </a:r>
            <a:r>
              <a:rPr lang="ru-RU" sz="2200" b="1" dirty="0" smtClean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».</a:t>
            </a:r>
          </a:p>
          <a:p>
            <a:pPr lvl="0" algn="r" eaLnBrk="0" hangingPunct="0">
              <a:lnSpc>
                <a:spcPct val="115000"/>
              </a:lnSpc>
              <a:spcBef>
                <a:spcPct val="50000"/>
              </a:spcBef>
              <a:defRPr/>
            </a:pPr>
            <a:r>
              <a:rPr lang="ru-RU" sz="200" b="1" dirty="0" smtClean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 </a:t>
            </a:r>
            <a:endParaRPr lang="ru-RU" sz="200" b="1" dirty="0">
              <a:solidFill>
                <a:srgbClr val="003C69"/>
              </a:solidFill>
              <a:latin typeface="Myriad Pro" pitchFamily="34" charset="0"/>
              <a:cs typeface="Tahoma" pitchFamily="34" charset="0"/>
            </a:endParaRPr>
          </a:p>
          <a:p>
            <a:pPr lvl="0" algn="r" eaLnBrk="0" hangingPunct="0">
              <a:lnSpc>
                <a:spcPct val="115000"/>
              </a:lnSpc>
              <a:spcBef>
                <a:spcPct val="50000"/>
              </a:spcBef>
              <a:defRPr/>
            </a:pPr>
            <a:r>
              <a:rPr lang="ru-RU" sz="1600" i="1" dirty="0" smtClean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Формирование, оперативный </a:t>
            </a:r>
            <a:r>
              <a:rPr lang="ru-RU" sz="1600" i="1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учет и контроль исполнения Плана ФХД по </a:t>
            </a:r>
            <a:r>
              <a:rPr lang="ru-RU" sz="1600" i="1" dirty="0" smtClean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учетным данным </a:t>
            </a:r>
            <a:endParaRPr kumimoji="0" lang="en-US" sz="160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pitchFamily="34" charset="0"/>
              <a:cs typeface="Tahom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039806" y="5949280"/>
            <a:ext cx="499134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C69"/>
                </a:solidFill>
                <a:effectLst/>
                <a:uLnTx/>
                <a:uFillTx/>
                <a:latin typeface="Myriad Pro" pitchFamily="34" charset="0"/>
                <a:ea typeface="+mn-ea"/>
                <a:cs typeface="Tahoma" pitchFamily="34" charset="0"/>
              </a:rPr>
              <a:t>«Корпорация ПАРУС»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003C69"/>
              </a:solidFill>
              <a:effectLst/>
              <a:uLnTx/>
              <a:uFillTx/>
              <a:latin typeface="Myriad Pro" pitchFamily="34" charset="0"/>
              <a:ea typeface="+mn-ea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C69"/>
                </a:solidFill>
                <a:effectLst/>
                <a:uLnTx/>
                <a:uFillTx/>
                <a:latin typeface="Myriad Pro" pitchFamily="34" charset="0"/>
                <a:ea typeface="+mn-ea"/>
                <a:cs typeface="Tahoma" pitchFamily="34" charset="0"/>
              </a:rPr>
              <a:t>2018 г.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/>
          <p:cNvSpPr txBox="1">
            <a:spLocks noChangeArrowheads="1"/>
          </p:cNvSpPr>
          <p:nvPr/>
        </p:nvSpPr>
        <p:spPr>
          <a:xfrm>
            <a:off x="107504" y="188640"/>
            <a:ext cx="8136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2000" b="1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000">
                <a:cs typeface="Arial" charset="0"/>
              </a:defRPr>
            </a:lvl2pPr>
            <a:lvl3pPr>
              <a:defRPr sz="2000">
                <a:cs typeface="Arial" charset="0"/>
              </a:defRPr>
            </a:lvl3pPr>
            <a:lvl4pPr>
              <a:defRPr sz="2000">
                <a:cs typeface="Arial" charset="0"/>
              </a:defRPr>
            </a:lvl4pPr>
            <a:lvl5pPr>
              <a:defRPr sz="2000">
                <a:cs typeface="Arial" charset="0"/>
              </a:defRPr>
            </a:lvl5pPr>
            <a:lvl6pPr>
              <a:defRPr sz="2000">
                <a:cs typeface="Arial" charset="0"/>
              </a:defRPr>
            </a:lvl6pPr>
            <a:lvl7pPr>
              <a:defRPr sz="2000">
                <a:cs typeface="Arial" charset="0"/>
              </a:defRPr>
            </a:lvl7pPr>
            <a:lvl8pPr>
              <a:defRPr sz="2000">
                <a:cs typeface="Arial" charset="0"/>
              </a:defRPr>
            </a:lvl8pPr>
            <a:lvl9pPr>
              <a:defRPr sz="2000">
                <a:cs typeface="Arial" charset="0"/>
              </a:defRPr>
            </a:lvl9pPr>
          </a:lstStyle>
          <a:p>
            <a:pPr algn="ctr"/>
            <a:r>
              <a:rPr lang="ru-RU" dirty="0" smtClean="0"/>
              <a:t>Создание плана ФХД с помощью </a:t>
            </a:r>
            <a:r>
              <a:rPr lang="ru-RU" u="sng" dirty="0" smtClean="0"/>
              <a:t>расчетной таблицы</a:t>
            </a:r>
            <a:endParaRPr lang="ru-RU" u="sng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r="22925"/>
          <a:stretch/>
        </p:blipFill>
        <p:spPr>
          <a:xfrm>
            <a:off x="74279" y="836712"/>
            <a:ext cx="6873985" cy="4477826"/>
          </a:xfrm>
          <a:prstGeom prst="rect">
            <a:avLst/>
          </a:prstGeom>
          <a:ln w="12700">
            <a:solidFill>
              <a:srgbClr val="008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r="9965"/>
          <a:stretch/>
        </p:blipFill>
        <p:spPr>
          <a:xfrm>
            <a:off x="74279" y="2276872"/>
            <a:ext cx="9035320" cy="4228489"/>
          </a:xfrm>
          <a:prstGeom prst="rect">
            <a:avLst/>
          </a:prstGeom>
          <a:ln w="12700">
            <a:solidFill>
              <a:srgbClr val="008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/>
          <a:srcRect l="1278" t="22284" r="423" b="-2591"/>
          <a:stretch/>
        </p:blipFill>
        <p:spPr>
          <a:xfrm>
            <a:off x="6660232" y="1264929"/>
            <a:ext cx="2376264" cy="887962"/>
          </a:xfrm>
          <a:prstGeom prst="rect">
            <a:avLst/>
          </a:prstGeom>
          <a:ln>
            <a:solidFill>
              <a:srgbClr val="008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509220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/>
          <p:cNvSpPr txBox="1">
            <a:spLocks noChangeArrowheads="1"/>
          </p:cNvSpPr>
          <p:nvPr/>
        </p:nvSpPr>
        <p:spPr>
          <a:xfrm>
            <a:off x="107504" y="188640"/>
            <a:ext cx="8136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2000" b="1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000">
                <a:cs typeface="Arial" charset="0"/>
              </a:defRPr>
            </a:lvl2pPr>
            <a:lvl3pPr>
              <a:defRPr sz="2000">
                <a:cs typeface="Arial" charset="0"/>
              </a:defRPr>
            </a:lvl3pPr>
            <a:lvl4pPr>
              <a:defRPr sz="2000">
                <a:cs typeface="Arial" charset="0"/>
              </a:defRPr>
            </a:lvl4pPr>
            <a:lvl5pPr>
              <a:defRPr sz="2000">
                <a:cs typeface="Arial" charset="0"/>
              </a:defRPr>
            </a:lvl5pPr>
            <a:lvl6pPr>
              <a:defRPr sz="2000">
                <a:cs typeface="Arial" charset="0"/>
              </a:defRPr>
            </a:lvl6pPr>
            <a:lvl7pPr>
              <a:defRPr sz="2000">
                <a:cs typeface="Arial" charset="0"/>
              </a:defRPr>
            </a:lvl7pPr>
            <a:lvl8pPr>
              <a:defRPr sz="2000">
                <a:cs typeface="Arial" charset="0"/>
              </a:defRPr>
            </a:lvl8pPr>
            <a:lvl9pPr>
              <a:defRPr sz="2000">
                <a:cs typeface="Arial" charset="0"/>
              </a:defRPr>
            </a:lvl9pPr>
          </a:lstStyle>
          <a:p>
            <a:pPr algn="ctr"/>
            <a:r>
              <a:rPr lang="ru-RU" dirty="0" smtClean="0"/>
              <a:t>Внутренний контроль плана ФХД</a:t>
            </a:r>
            <a:endParaRPr lang="ru-RU" u="sng" dirty="0"/>
          </a:p>
        </p:txBody>
      </p:sp>
      <p:pic>
        <p:nvPicPr>
          <p:cNvPr id="3074" name="Picture 2" descr="C:\Users\Pismenuk\AppData\Local\Temp\SNAGHTML53e6b8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60" y="5157192"/>
            <a:ext cx="8875801" cy="1437537"/>
          </a:xfrm>
          <a:prstGeom prst="rect">
            <a:avLst/>
          </a:prstGeom>
          <a:noFill/>
          <a:ln>
            <a:solidFill>
              <a:srgbClr val="008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3635896" y="4890856"/>
            <a:ext cx="216024" cy="244640"/>
          </a:xfrm>
          <a:prstGeom prst="downArrow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7" y="995190"/>
            <a:ext cx="7277393" cy="3873970"/>
          </a:xfrm>
          <a:prstGeom prst="rect">
            <a:avLst/>
          </a:prstGeom>
          <a:ln>
            <a:solidFill>
              <a:srgbClr val="008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020825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93713" y="904117"/>
            <a:ext cx="8926056" cy="5904656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281391" y="1369557"/>
            <a:ext cx="5946793" cy="194323"/>
          </a:xfrm>
          <a:prstGeom prst="roundRect">
            <a:avLst/>
          </a:prstGeom>
          <a:solidFill>
            <a:srgbClr val="A7CCD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 </a:t>
            </a:r>
            <a:r>
              <a:rPr lang="ru-RU" sz="9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900" b="1" dirty="0" err="1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оступл</a:t>
            </a:r>
            <a:r>
              <a:rPr lang="ru-RU" sz="900" b="1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</a:t>
            </a:r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100                                                                        1 450                         400                          500</a:t>
            </a:r>
            <a:endParaRPr lang="ru-RU" sz="9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Rectangle 2"/>
          <p:cNvSpPr txBox="1">
            <a:spLocks noChangeArrowheads="1"/>
          </p:cNvSpPr>
          <p:nvPr/>
        </p:nvSpPr>
        <p:spPr>
          <a:xfrm>
            <a:off x="-178343" y="198871"/>
            <a:ext cx="83957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2000" b="1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000">
                <a:cs typeface="Arial" charset="0"/>
              </a:defRPr>
            </a:lvl2pPr>
            <a:lvl3pPr>
              <a:defRPr sz="2000">
                <a:cs typeface="Arial" charset="0"/>
              </a:defRPr>
            </a:lvl3pPr>
            <a:lvl4pPr>
              <a:defRPr sz="2000">
                <a:cs typeface="Arial" charset="0"/>
              </a:defRPr>
            </a:lvl4pPr>
            <a:lvl5pPr>
              <a:defRPr sz="2000">
                <a:cs typeface="Arial" charset="0"/>
              </a:defRPr>
            </a:lvl5pPr>
            <a:lvl6pPr>
              <a:defRPr sz="2000">
                <a:cs typeface="Arial" charset="0"/>
              </a:defRPr>
            </a:lvl6pPr>
            <a:lvl7pPr>
              <a:defRPr sz="2000">
                <a:cs typeface="Arial" charset="0"/>
              </a:defRPr>
            </a:lvl7pPr>
            <a:lvl8pPr>
              <a:defRPr sz="2000">
                <a:cs typeface="Arial" charset="0"/>
              </a:defRPr>
            </a:lvl8pPr>
            <a:lvl9pPr>
              <a:defRPr sz="2000">
                <a:cs typeface="Arial" charset="0"/>
              </a:defRPr>
            </a:lvl9pPr>
          </a:lstStyle>
          <a:p>
            <a:r>
              <a:rPr lang="ru-RU" dirty="0"/>
              <a:t>Схема внутреннего </a:t>
            </a:r>
            <a:r>
              <a:rPr lang="ru-RU" dirty="0" smtClean="0"/>
              <a:t>контроля </a:t>
            </a:r>
            <a:r>
              <a:rPr lang="ru-RU" u="sng" dirty="0" smtClean="0"/>
              <a:t>плановых</a:t>
            </a:r>
            <a:r>
              <a:rPr lang="ru-RU" dirty="0" smtClean="0"/>
              <a:t> показателей  ПФХД 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272686" y="1849823"/>
            <a:ext cx="5940918" cy="190261"/>
          </a:xfrm>
          <a:prstGeom prst="roundRect">
            <a:avLst/>
          </a:prstGeom>
          <a:solidFill>
            <a:srgbClr val="A7CCD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 </a:t>
            </a:r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              120                  120                                                 250                          190                           280 ё</a:t>
            </a:r>
            <a:endParaRPr lang="ru-RU" sz="9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281391" y="2083445"/>
            <a:ext cx="5941838" cy="204067"/>
          </a:xfrm>
          <a:prstGeom prst="roundRect">
            <a:avLst/>
          </a:prstGeom>
          <a:solidFill>
            <a:srgbClr val="A7CCD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 4 </a:t>
            </a:r>
            <a:r>
              <a:rPr lang="ru-RU" sz="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121              </a:t>
            </a:r>
            <a:r>
              <a:rPr lang="ru-RU" sz="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120     </a:t>
            </a:r>
            <a:r>
              <a:rPr lang="ru-RU" sz="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ru-RU" sz="9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Услгуга</a:t>
            </a: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1                  150                          120                           160  </a:t>
            </a:r>
            <a:endParaRPr lang="ru-RU" sz="9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72686" y="2334399"/>
            <a:ext cx="5937226" cy="205303"/>
          </a:xfrm>
          <a:prstGeom prst="roundRect">
            <a:avLst/>
          </a:prstGeom>
          <a:solidFill>
            <a:srgbClr val="A7CCD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 </a:t>
            </a:r>
            <a:r>
              <a:rPr lang="ru-RU" sz="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5                122                  120              </a:t>
            </a:r>
            <a:r>
              <a:rPr lang="ru-RU" sz="9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Услгуга</a:t>
            </a:r>
            <a:r>
              <a:rPr lang="ru-RU" sz="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2                  100                           70                             120  </a:t>
            </a:r>
            <a:endParaRPr lang="ru-RU" sz="9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267418" y="2569258"/>
            <a:ext cx="5942494" cy="207722"/>
          </a:xfrm>
          <a:prstGeom prst="roundRect">
            <a:avLst/>
          </a:prstGeom>
          <a:solidFill>
            <a:srgbClr val="A7CCD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 </a:t>
            </a:r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6               130                  150                                                 200                          210                            220  </a:t>
            </a:r>
            <a:endParaRPr lang="ru-RU" sz="9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272686" y="1603785"/>
            <a:ext cx="5937226" cy="206816"/>
          </a:xfrm>
          <a:prstGeom prst="roundRect">
            <a:avLst/>
          </a:prstGeom>
          <a:solidFill>
            <a:srgbClr val="A7CCD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Остаток          </a:t>
            </a:r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101                                                                        1 000                           0                               0 </a:t>
            </a:r>
            <a:endParaRPr lang="ru-RU" sz="9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263243" y="3002820"/>
            <a:ext cx="5933727" cy="209948"/>
          </a:xfrm>
          <a:prstGeom prst="roundRect">
            <a:avLst/>
          </a:prstGeom>
          <a:solidFill>
            <a:srgbClr val="BFDFDE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 выплат </a:t>
            </a:r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200                                                                        1 450                         400                           500</a:t>
            </a:r>
            <a:endParaRPr lang="ru-RU" sz="9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270727" y="3246157"/>
            <a:ext cx="5935686" cy="212440"/>
          </a:xfrm>
          <a:prstGeom prst="roundRect">
            <a:avLst/>
          </a:prstGeom>
          <a:solidFill>
            <a:srgbClr val="BFDFDE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 </a:t>
            </a:r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21            210                   111                                                 500 </a:t>
            </a:r>
            <a:endParaRPr lang="ru-RU" sz="9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270727" y="3507632"/>
            <a:ext cx="5935686" cy="213102"/>
          </a:xfrm>
          <a:prstGeom prst="roundRect">
            <a:avLst/>
          </a:prstGeom>
          <a:solidFill>
            <a:srgbClr val="BFDFDE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 22</a:t>
            </a:r>
            <a:r>
              <a:rPr lang="ru-RU" sz="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211                   111             Отдел 1                      200</a:t>
            </a:r>
            <a:endParaRPr lang="ru-RU" sz="9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282233" y="3751419"/>
            <a:ext cx="5940154" cy="218513"/>
          </a:xfrm>
          <a:prstGeom prst="roundRect">
            <a:avLst/>
          </a:prstGeom>
          <a:solidFill>
            <a:srgbClr val="BFDFDE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 23</a:t>
            </a:r>
            <a:r>
              <a:rPr lang="ru-RU" sz="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211                   111             Отдел 2                     300</a:t>
            </a:r>
            <a:endParaRPr lang="ru-RU" sz="9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263242" y="4011373"/>
            <a:ext cx="5933727" cy="222370"/>
          </a:xfrm>
          <a:prstGeom prst="roundRect">
            <a:avLst/>
          </a:prstGeom>
          <a:solidFill>
            <a:srgbClr val="BFDFDE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 24</a:t>
            </a:r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220                   212                                                250         </a:t>
            </a:r>
            <a:endParaRPr lang="ru-RU" sz="9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266456" y="4270490"/>
            <a:ext cx="5930513" cy="241189"/>
          </a:xfrm>
          <a:prstGeom prst="roundRect">
            <a:avLst/>
          </a:prstGeom>
          <a:solidFill>
            <a:srgbClr val="BFDFDE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 25</a:t>
            </a:r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260                   244                                                700                           400                          500</a:t>
            </a:r>
            <a:endParaRPr lang="ru-RU" sz="9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3380186" y="929381"/>
            <a:ext cx="2832157" cy="3665592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Утверждено по годам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47455" y="1332857"/>
            <a:ext cx="845462" cy="32190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n w="0"/>
                <a:solidFill>
                  <a:schemeClr val="tx1"/>
                </a:solidFill>
              </a:rPr>
              <a:t>Текущий</a:t>
            </a:r>
            <a:endParaRPr lang="ru-RU" sz="1000" dirty="0">
              <a:ln w="0"/>
              <a:solidFill>
                <a:schemeClr val="tx1"/>
              </a:solidFill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4355976" y="1314227"/>
            <a:ext cx="863992" cy="32377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n w="0"/>
                <a:solidFill>
                  <a:schemeClr val="tx1"/>
                </a:solidFill>
              </a:rPr>
              <a:t>1-й пл. год</a:t>
            </a:r>
            <a:endParaRPr lang="ru-RU" sz="1000" dirty="0">
              <a:ln w="0"/>
              <a:solidFill>
                <a:schemeClr val="tx1"/>
              </a:solidFill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5277533" y="1315513"/>
            <a:ext cx="863992" cy="3236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n w="0"/>
                <a:solidFill>
                  <a:schemeClr val="tx1"/>
                </a:solidFill>
              </a:rPr>
              <a:t>2</a:t>
            </a:r>
            <a:r>
              <a:rPr lang="ru-RU" sz="1000" dirty="0" smtClean="0">
                <a:ln w="0"/>
                <a:solidFill>
                  <a:schemeClr val="tx1"/>
                </a:solidFill>
              </a:rPr>
              <a:t>-й пл. год</a:t>
            </a:r>
            <a:endParaRPr lang="ru-RU" sz="1000" dirty="0">
              <a:ln w="0"/>
              <a:solidFill>
                <a:schemeClr val="tx1"/>
              </a:solidFill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323528" y="931235"/>
            <a:ext cx="900358" cy="3673019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Мнемокод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1253161" y="939046"/>
            <a:ext cx="648072" cy="3665591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Код строки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1930508" y="938663"/>
            <a:ext cx="679552" cy="3665591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КБК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2663564" y="947415"/>
            <a:ext cx="679552" cy="3665592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Доп. </a:t>
            </a:r>
            <a:r>
              <a:rPr lang="ru-RU" sz="1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1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налит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235154" y="5334488"/>
            <a:ext cx="8441302" cy="1754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1001      2015                  </a:t>
            </a:r>
            <a:r>
              <a:rPr lang="ru-RU" sz="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100                                                                                    100 </a:t>
            </a:r>
            <a:endParaRPr lang="ru-RU" sz="9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241818" y="5557768"/>
            <a:ext cx="8434638" cy="1687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1001      2016                  </a:t>
            </a:r>
            <a:r>
              <a:rPr lang="ru-RU" sz="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100                      50                                                          100                     50</a:t>
            </a:r>
            <a:endParaRPr lang="ru-RU" sz="9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235652" y="6017128"/>
            <a:ext cx="8440804" cy="1740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001      2017                  </a:t>
            </a:r>
            <a:r>
              <a:rPr lang="ru-RU" sz="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500                     200                      200                             400                    200                      200                           100 </a:t>
            </a:r>
            <a:endParaRPr lang="ru-RU" sz="9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241818" y="6240079"/>
            <a:ext cx="8434638" cy="1726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001      2018                     </a:t>
            </a:r>
            <a:r>
              <a:rPr lang="ru-RU" sz="9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ru-RU" sz="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150                      100                                                       100                      100                                                       50  </a:t>
            </a:r>
            <a:endParaRPr lang="ru-RU" sz="9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235154" y="5780855"/>
            <a:ext cx="8441302" cy="1819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2001                                500                     350                      500                             400                    300                      450                           100                     50                       50</a:t>
            </a:r>
            <a:endParaRPr lang="ru-RU" sz="9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235153" y="5139670"/>
            <a:ext cx="8441303" cy="1546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1001                                200                      50                                                          200                     50</a:t>
            </a:r>
            <a:endParaRPr lang="ru-RU" sz="9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0" name="Скругленный прямоугольник 129"/>
          <p:cNvSpPr/>
          <p:nvPr/>
        </p:nvSpPr>
        <p:spPr>
          <a:xfrm>
            <a:off x="235152" y="4941168"/>
            <a:ext cx="8441304" cy="1638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0001                                700                     400                      500                             600                     350                     450                           100                      50                      50</a:t>
            </a:r>
            <a:endParaRPr lang="ru-RU" sz="9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1" name="Скругленный прямоугольник 130"/>
          <p:cNvSpPr/>
          <p:nvPr/>
        </p:nvSpPr>
        <p:spPr>
          <a:xfrm>
            <a:off x="241818" y="6461628"/>
            <a:ext cx="8434638" cy="1631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001      2019                     </a:t>
            </a:r>
            <a:r>
              <a:rPr lang="ru-RU" sz="9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ru-RU" sz="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ru-RU" sz="9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200                                                                                   150                                                                                 50</a:t>
            </a:r>
            <a:endParaRPr lang="ru-RU" sz="9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" name="Скругленный прямоугольник 132"/>
          <p:cNvSpPr/>
          <p:nvPr/>
        </p:nvSpPr>
        <p:spPr>
          <a:xfrm>
            <a:off x="6141525" y="4630325"/>
            <a:ext cx="2507156" cy="199450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223-ФЗ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3635896" y="4653137"/>
            <a:ext cx="2507156" cy="1971688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44-ФЗ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1185694" y="4653137"/>
            <a:ext cx="2437078" cy="1971688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6261442" y="4936755"/>
            <a:ext cx="725453" cy="1872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900" dirty="0" smtClean="0">
                <a:ln w="0"/>
                <a:solidFill>
                  <a:schemeClr val="tx1"/>
                </a:solidFill>
              </a:rPr>
              <a:t>Текущий</a:t>
            </a:r>
            <a:endParaRPr lang="ru-RU" sz="900" dirty="0">
              <a:ln w="0"/>
              <a:solidFill>
                <a:schemeClr val="tx1"/>
              </a:solidFill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7798037" y="4943777"/>
            <a:ext cx="725453" cy="1872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900" dirty="0" smtClean="0">
                <a:ln w="0"/>
                <a:solidFill>
                  <a:schemeClr val="tx1"/>
                </a:solidFill>
              </a:rPr>
              <a:t>2-й год</a:t>
            </a:r>
            <a:endParaRPr lang="ru-RU" sz="900" dirty="0">
              <a:ln w="0"/>
              <a:solidFill>
                <a:schemeClr val="tx1"/>
              </a:solidFill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7038271" y="4939175"/>
            <a:ext cx="720490" cy="18722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900" dirty="0">
                <a:ln w="0"/>
                <a:solidFill>
                  <a:schemeClr val="tx1"/>
                </a:solidFill>
              </a:rPr>
              <a:t>1</a:t>
            </a:r>
            <a:r>
              <a:rPr lang="ru-RU" sz="900" dirty="0" smtClean="0">
                <a:ln w="0"/>
                <a:solidFill>
                  <a:schemeClr val="tx1"/>
                </a:solidFill>
              </a:rPr>
              <a:t>-й год</a:t>
            </a:r>
            <a:endParaRPr lang="ru-RU" sz="900" dirty="0">
              <a:ln w="0"/>
              <a:solidFill>
                <a:schemeClr val="tx1"/>
              </a:solidFill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3779912" y="4941168"/>
            <a:ext cx="725453" cy="1872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900" dirty="0" smtClean="0">
                <a:ln w="0"/>
                <a:solidFill>
                  <a:schemeClr val="tx1"/>
                </a:solidFill>
              </a:rPr>
              <a:t>Текущий</a:t>
            </a:r>
            <a:endParaRPr lang="ru-RU" sz="900" dirty="0">
              <a:ln w="0"/>
              <a:solidFill>
                <a:schemeClr val="tx1"/>
              </a:solidFill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5316507" y="4948190"/>
            <a:ext cx="725453" cy="1872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900" dirty="0">
                <a:ln w="0"/>
                <a:solidFill>
                  <a:schemeClr val="tx1"/>
                </a:solidFill>
              </a:rPr>
              <a:t>2</a:t>
            </a:r>
            <a:r>
              <a:rPr lang="ru-RU" sz="900" dirty="0" smtClean="0">
                <a:ln w="0"/>
                <a:solidFill>
                  <a:schemeClr val="tx1"/>
                </a:solidFill>
              </a:rPr>
              <a:t>-й год</a:t>
            </a:r>
            <a:endParaRPr lang="ru-RU" sz="900" dirty="0">
              <a:ln w="0"/>
              <a:solidFill>
                <a:schemeClr val="tx1"/>
              </a:solidFill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4556741" y="4943588"/>
            <a:ext cx="720490" cy="18722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900" dirty="0" smtClean="0">
                <a:ln w="0"/>
                <a:solidFill>
                  <a:schemeClr val="tx1"/>
                </a:solidFill>
              </a:rPr>
              <a:t>1-й год</a:t>
            </a:r>
            <a:endParaRPr lang="ru-RU" sz="900" dirty="0">
              <a:ln w="0"/>
              <a:solidFill>
                <a:schemeClr val="tx1"/>
              </a:solidFill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1229832" y="4942378"/>
            <a:ext cx="725453" cy="1872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900" dirty="0" smtClean="0">
                <a:ln w="0"/>
                <a:solidFill>
                  <a:schemeClr val="tx1"/>
                </a:solidFill>
              </a:rPr>
              <a:t>Текущий</a:t>
            </a:r>
            <a:endParaRPr lang="ru-RU" sz="900" dirty="0">
              <a:ln w="0"/>
              <a:solidFill>
                <a:schemeClr val="tx1"/>
              </a:solidFill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2766427" y="4941168"/>
            <a:ext cx="725453" cy="1872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900" dirty="0">
                <a:ln w="0"/>
                <a:solidFill>
                  <a:schemeClr val="tx1"/>
                </a:solidFill>
              </a:rPr>
              <a:t>2</a:t>
            </a:r>
            <a:r>
              <a:rPr lang="ru-RU" sz="900" dirty="0" smtClean="0">
                <a:ln w="0"/>
                <a:solidFill>
                  <a:schemeClr val="tx1"/>
                </a:solidFill>
              </a:rPr>
              <a:t>-й год</a:t>
            </a:r>
            <a:endParaRPr lang="ru-RU" sz="900" dirty="0">
              <a:ln w="0"/>
              <a:solidFill>
                <a:schemeClr val="tx1"/>
              </a:solidFill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2006661" y="4936566"/>
            <a:ext cx="720490" cy="18722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900" dirty="0">
                <a:ln w="0"/>
                <a:solidFill>
                  <a:schemeClr val="tx1"/>
                </a:solidFill>
              </a:rPr>
              <a:t>1</a:t>
            </a:r>
            <a:r>
              <a:rPr lang="ru-RU" sz="900" dirty="0" smtClean="0">
                <a:ln w="0"/>
                <a:solidFill>
                  <a:schemeClr val="tx1"/>
                </a:solidFill>
              </a:rPr>
              <a:t>-й год</a:t>
            </a:r>
            <a:endParaRPr lang="ru-RU" sz="900" dirty="0">
              <a:ln w="0"/>
              <a:solidFill>
                <a:schemeClr val="tx1"/>
              </a:solidFill>
            </a:endParaRPr>
          </a:p>
        </p:txBody>
      </p:sp>
      <p:sp>
        <p:nvSpPr>
          <p:cNvPr id="157" name="Скругленный прямоугольник 156"/>
          <p:cNvSpPr/>
          <p:nvPr/>
        </p:nvSpPr>
        <p:spPr>
          <a:xfrm>
            <a:off x="215262" y="4692990"/>
            <a:ext cx="457478" cy="1971688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Код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8" name="Скругленный прямоугольник 157"/>
          <p:cNvSpPr/>
          <p:nvPr/>
        </p:nvSpPr>
        <p:spPr>
          <a:xfrm>
            <a:off x="708326" y="4690538"/>
            <a:ext cx="457478" cy="1971688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331640" y="4890579"/>
            <a:ext cx="504056" cy="2516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Овал 158"/>
          <p:cNvSpPr/>
          <p:nvPr/>
        </p:nvSpPr>
        <p:spPr>
          <a:xfrm>
            <a:off x="2080386" y="4905829"/>
            <a:ext cx="504056" cy="2516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Овал 159"/>
          <p:cNvSpPr/>
          <p:nvPr/>
        </p:nvSpPr>
        <p:spPr>
          <a:xfrm>
            <a:off x="2869867" y="4905829"/>
            <a:ext cx="504056" cy="2516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Овал 160"/>
          <p:cNvSpPr/>
          <p:nvPr/>
        </p:nvSpPr>
        <p:spPr>
          <a:xfrm>
            <a:off x="3571027" y="4254241"/>
            <a:ext cx="504056" cy="2516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Овал 161"/>
          <p:cNvSpPr/>
          <p:nvPr/>
        </p:nvSpPr>
        <p:spPr>
          <a:xfrm>
            <a:off x="4514332" y="4268808"/>
            <a:ext cx="504056" cy="2516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Овал 162"/>
          <p:cNvSpPr/>
          <p:nvPr/>
        </p:nvSpPr>
        <p:spPr>
          <a:xfrm>
            <a:off x="5427205" y="4278157"/>
            <a:ext cx="504056" cy="2516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>
            <a:stCxn id="161" idx="2"/>
            <a:endCxn id="3" idx="0"/>
          </p:cNvCxnSpPr>
          <p:nvPr/>
        </p:nvCxnSpPr>
        <p:spPr>
          <a:xfrm flipH="1">
            <a:off x="1583668" y="4380042"/>
            <a:ext cx="1987359" cy="51053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 стрелкой 163"/>
          <p:cNvCxnSpPr/>
          <p:nvPr/>
        </p:nvCxnSpPr>
        <p:spPr>
          <a:xfrm flipH="1">
            <a:off x="2539667" y="4456459"/>
            <a:ext cx="1987359" cy="51053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 стрелкой 164"/>
          <p:cNvCxnSpPr/>
          <p:nvPr/>
        </p:nvCxnSpPr>
        <p:spPr>
          <a:xfrm flipH="1">
            <a:off x="3359034" y="4495040"/>
            <a:ext cx="2094818" cy="48477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Овал 165"/>
          <p:cNvSpPr/>
          <p:nvPr/>
        </p:nvSpPr>
        <p:spPr>
          <a:xfrm>
            <a:off x="5426383" y="1338439"/>
            <a:ext cx="504056" cy="2516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Овал 166"/>
          <p:cNvSpPr/>
          <p:nvPr/>
        </p:nvSpPr>
        <p:spPr>
          <a:xfrm>
            <a:off x="4523702" y="1338439"/>
            <a:ext cx="504056" cy="2516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Овал 167"/>
          <p:cNvSpPr/>
          <p:nvPr/>
        </p:nvSpPr>
        <p:spPr>
          <a:xfrm>
            <a:off x="3635896" y="1340768"/>
            <a:ext cx="504056" cy="2516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Овал 168"/>
          <p:cNvSpPr/>
          <p:nvPr/>
        </p:nvSpPr>
        <p:spPr>
          <a:xfrm>
            <a:off x="5468830" y="2979643"/>
            <a:ext cx="504056" cy="2516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Овал 169"/>
          <p:cNvSpPr/>
          <p:nvPr/>
        </p:nvSpPr>
        <p:spPr>
          <a:xfrm>
            <a:off x="4510873" y="2986431"/>
            <a:ext cx="504056" cy="2516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Овал 170"/>
          <p:cNvSpPr/>
          <p:nvPr/>
        </p:nvSpPr>
        <p:spPr>
          <a:xfrm>
            <a:off x="3589316" y="2996268"/>
            <a:ext cx="504056" cy="2516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2" name="Прямая со стрелкой 171"/>
          <p:cNvCxnSpPr>
            <a:endCxn id="171" idx="7"/>
          </p:cNvCxnSpPr>
          <p:nvPr/>
        </p:nvCxnSpPr>
        <p:spPr>
          <a:xfrm flipH="1">
            <a:off x="4019555" y="1535957"/>
            <a:ext cx="8703" cy="149715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 стрелкой 173"/>
          <p:cNvCxnSpPr>
            <a:endCxn id="170" idx="7"/>
          </p:cNvCxnSpPr>
          <p:nvPr/>
        </p:nvCxnSpPr>
        <p:spPr>
          <a:xfrm>
            <a:off x="4925690" y="1577242"/>
            <a:ext cx="15422" cy="144603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 стрелкой 174"/>
          <p:cNvCxnSpPr/>
          <p:nvPr/>
        </p:nvCxnSpPr>
        <p:spPr>
          <a:xfrm flipH="1">
            <a:off x="5887830" y="1526274"/>
            <a:ext cx="8703" cy="149715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Скругленный прямоугольник 176"/>
          <p:cNvSpPr/>
          <p:nvPr/>
        </p:nvSpPr>
        <p:spPr>
          <a:xfrm>
            <a:off x="6354204" y="920403"/>
            <a:ext cx="2620891" cy="343330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Сумма поля «Утверждено» </a:t>
            </a:r>
            <a:r>
              <a:rPr lang="ru-RU" sz="1100" dirty="0" smtClean="0">
                <a:solidFill>
                  <a:srgbClr val="FF0000"/>
                </a:solidFill>
              </a:rPr>
              <a:t>≥ </a:t>
            </a:r>
            <a:r>
              <a:rPr lang="ru-RU" sz="1100" dirty="0" smtClean="0">
                <a:solidFill>
                  <a:schemeClr val="tx1"/>
                </a:solidFill>
              </a:rPr>
              <a:t>0</a:t>
            </a:r>
            <a:endParaRPr lang="ru-RU" sz="1100" dirty="0" smtClean="0">
              <a:ln>
                <a:noFill/>
              </a:ln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бюджетных учреждений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 smtClean="0">
                <a:solidFill>
                  <a:schemeClr val="tx1"/>
                </a:solidFill>
              </a:rPr>
              <a:t>1. Утверждено 44-ФЗ </a:t>
            </a:r>
            <a:r>
              <a:rPr lang="ru-RU" sz="1100" dirty="0" smtClean="0">
                <a:solidFill>
                  <a:srgbClr val="FF0000"/>
                </a:solidFill>
              </a:rPr>
              <a:t>≥</a:t>
            </a:r>
            <a:r>
              <a:rPr lang="ru-RU" sz="1100" dirty="0" smtClean="0">
                <a:solidFill>
                  <a:schemeClr val="tx1"/>
                </a:solidFill>
              </a:rPr>
              <a:t> Утверждено по показателям ПФХД с ВФО </a:t>
            </a:r>
            <a:r>
              <a:rPr lang="ru-RU" sz="1100" b="1" dirty="0">
                <a:solidFill>
                  <a:schemeClr val="tx1"/>
                </a:solidFill>
              </a:rPr>
              <a:t>«3», «4», «5», «6», «7</a:t>
            </a:r>
            <a:r>
              <a:rPr lang="ru-RU" sz="1100" b="1" dirty="0" smtClean="0">
                <a:solidFill>
                  <a:schemeClr val="tx1"/>
                </a:solidFill>
              </a:rPr>
              <a:t>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 smtClean="0">
                <a:solidFill>
                  <a:schemeClr val="tx1"/>
                </a:solidFill>
              </a:rPr>
              <a:t>2. Утверждено 223-ФЗ </a:t>
            </a:r>
            <a:r>
              <a:rPr lang="ru-RU" sz="1100" dirty="0" smtClean="0">
                <a:solidFill>
                  <a:srgbClr val="FF0000"/>
                </a:solidFill>
              </a:rPr>
              <a:t>≤</a:t>
            </a:r>
            <a:r>
              <a:rPr lang="ru-RU" sz="1100" dirty="0">
                <a:solidFill>
                  <a:srgbClr val="FF0000"/>
                </a:solidFill>
              </a:rPr>
              <a:t> </a:t>
            </a:r>
            <a:r>
              <a:rPr lang="ru-RU" sz="1100" dirty="0" smtClean="0">
                <a:solidFill>
                  <a:schemeClr val="tx1"/>
                </a:solidFill>
              </a:rPr>
              <a:t>Утверждено </a:t>
            </a:r>
            <a:r>
              <a:rPr lang="ru-RU" sz="1100" dirty="0">
                <a:solidFill>
                  <a:schemeClr val="tx1"/>
                </a:solidFill>
              </a:rPr>
              <a:t>по показателям ПФХД с ВФО </a:t>
            </a:r>
            <a:r>
              <a:rPr lang="ru-RU" sz="1100" b="1" dirty="0" smtClean="0">
                <a:solidFill>
                  <a:schemeClr val="tx1"/>
                </a:solidFill>
              </a:rPr>
              <a:t>«2»</a:t>
            </a:r>
            <a:endParaRPr lang="ru-RU" sz="1100" b="1" dirty="0">
              <a:solidFill>
                <a:schemeClr val="tx1"/>
              </a:solidFill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автономных </a:t>
            </a: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учреждений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 smtClean="0">
                <a:solidFill>
                  <a:schemeClr val="tx1"/>
                </a:solidFill>
              </a:rPr>
              <a:t>1. Утверждено </a:t>
            </a:r>
            <a:r>
              <a:rPr lang="ru-RU" sz="1100" dirty="0">
                <a:solidFill>
                  <a:schemeClr val="tx1"/>
                </a:solidFill>
              </a:rPr>
              <a:t>44-ФЗ </a:t>
            </a:r>
            <a:r>
              <a:rPr lang="ru-RU" sz="1100" dirty="0">
                <a:solidFill>
                  <a:srgbClr val="FF0000"/>
                </a:solidFill>
              </a:rPr>
              <a:t>≥</a:t>
            </a:r>
            <a:r>
              <a:rPr lang="ru-RU" sz="1100" dirty="0">
                <a:solidFill>
                  <a:schemeClr val="tx1"/>
                </a:solidFill>
              </a:rPr>
              <a:t> Утверждено по показателям ПФХД с ВФО </a:t>
            </a:r>
            <a:r>
              <a:rPr lang="ru-RU" sz="1100" b="1" dirty="0" smtClean="0">
                <a:solidFill>
                  <a:schemeClr val="tx1"/>
                </a:solidFill>
              </a:rPr>
              <a:t>«6».</a:t>
            </a:r>
            <a:endParaRPr lang="ru-RU" sz="1100" b="1" dirty="0">
              <a:solidFill>
                <a:schemeClr val="tx1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dirty="0" smtClean="0">
              <a:solidFill>
                <a:schemeClr val="tx1"/>
              </a:solidFill>
            </a:endParaRP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ru-RU" sz="1100" dirty="0" smtClean="0">
              <a:solidFill>
                <a:schemeClr val="tx1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dirty="0" smtClean="0">
              <a:ln>
                <a:noFill/>
              </a:ln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8" name="Овал 177"/>
          <p:cNvSpPr/>
          <p:nvPr/>
        </p:nvSpPr>
        <p:spPr>
          <a:xfrm>
            <a:off x="3785800" y="4908335"/>
            <a:ext cx="2230534" cy="2516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6300192" y="4905591"/>
            <a:ext cx="2230534" cy="2516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9371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/>
          <p:cNvSpPr txBox="1">
            <a:spLocks noChangeArrowheads="1"/>
          </p:cNvSpPr>
          <p:nvPr/>
        </p:nvSpPr>
        <p:spPr>
          <a:xfrm>
            <a:off x="107504" y="188640"/>
            <a:ext cx="8136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2000" b="1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000">
                <a:cs typeface="Arial" charset="0"/>
              </a:defRPr>
            </a:lvl2pPr>
            <a:lvl3pPr>
              <a:defRPr sz="2000">
                <a:cs typeface="Arial" charset="0"/>
              </a:defRPr>
            </a:lvl3pPr>
            <a:lvl4pPr>
              <a:defRPr sz="2000">
                <a:cs typeface="Arial" charset="0"/>
              </a:defRPr>
            </a:lvl4pPr>
            <a:lvl5pPr>
              <a:defRPr sz="2000">
                <a:cs typeface="Arial" charset="0"/>
              </a:defRPr>
            </a:lvl5pPr>
            <a:lvl6pPr>
              <a:defRPr sz="2000">
                <a:cs typeface="Arial" charset="0"/>
              </a:defRPr>
            </a:lvl6pPr>
            <a:lvl7pPr>
              <a:defRPr sz="2000">
                <a:cs typeface="Arial" charset="0"/>
              </a:defRPr>
            </a:lvl7pPr>
            <a:lvl8pPr>
              <a:defRPr sz="2000">
                <a:cs typeface="Arial" charset="0"/>
              </a:defRPr>
            </a:lvl8pPr>
            <a:lvl9pPr>
              <a:defRPr sz="2000">
                <a:cs typeface="Arial" charset="0"/>
              </a:defRPr>
            </a:lvl9pPr>
          </a:lstStyle>
          <a:p>
            <a:pPr algn="ctr"/>
            <a:r>
              <a:rPr lang="ru-RU" dirty="0" smtClean="0"/>
              <a:t>Соответствие ПФХД </a:t>
            </a:r>
            <a:r>
              <a:rPr lang="ru-RU" dirty="0"/>
              <a:t>с</a:t>
            </a:r>
            <a:r>
              <a:rPr lang="ru-RU" dirty="0" smtClean="0"/>
              <a:t> закупками </a:t>
            </a:r>
            <a:r>
              <a:rPr lang="ru-RU" u="sng" dirty="0" smtClean="0"/>
              <a:t>ТРУ и Бух. учетом</a:t>
            </a:r>
            <a:endParaRPr lang="ru-RU" u="sng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46" y="1025111"/>
            <a:ext cx="9036496" cy="2815420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-36512" y="804202"/>
            <a:ext cx="5662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u="sng" dirty="0" smtClean="0">
                <a:solidFill>
                  <a:srgbClr val="008000"/>
                </a:solidFill>
              </a:rPr>
              <a:t>1. Соответствие ПФХД данным на Закупку товаров, работ и услуг</a:t>
            </a:r>
            <a:endParaRPr lang="ru-RU" sz="1200" b="1" u="sng" dirty="0">
              <a:solidFill>
                <a:srgbClr val="008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6512" y="3840531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u="sng" dirty="0" smtClean="0">
                <a:solidFill>
                  <a:srgbClr val="008000"/>
                </a:solidFill>
              </a:rPr>
              <a:t>2. Соответствие ПФХД данным Бухгалтерского учета</a:t>
            </a:r>
            <a:endParaRPr lang="ru-RU" sz="1200" b="1" u="sng" dirty="0">
              <a:solidFill>
                <a:srgbClr val="008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73" y="4099331"/>
            <a:ext cx="9067469" cy="2436543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7361611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/>
          <p:cNvSpPr txBox="1">
            <a:spLocks noChangeArrowheads="1"/>
          </p:cNvSpPr>
          <p:nvPr/>
        </p:nvSpPr>
        <p:spPr>
          <a:xfrm>
            <a:off x="-36511" y="44624"/>
            <a:ext cx="81369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2000" b="1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000">
                <a:cs typeface="Arial" charset="0"/>
              </a:defRPr>
            </a:lvl2pPr>
            <a:lvl3pPr>
              <a:defRPr sz="2000">
                <a:cs typeface="Arial" charset="0"/>
              </a:defRPr>
            </a:lvl3pPr>
            <a:lvl4pPr>
              <a:defRPr sz="2000">
                <a:cs typeface="Arial" charset="0"/>
              </a:defRPr>
            </a:lvl4pPr>
            <a:lvl5pPr>
              <a:defRPr sz="2000">
                <a:cs typeface="Arial" charset="0"/>
              </a:defRPr>
            </a:lvl5pPr>
            <a:lvl6pPr>
              <a:defRPr sz="2000">
                <a:cs typeface="Arial" charset="0"/>
              </a:defRPr>
            </a:lvl6pPr>
            <a:lvl7pPr>
              <a:defRPr sz="2000">
                <a:cs typeface="Arial" charset="0"/>
              </a:defRPr>
            </a:lvl7pPr>
            <a:lvl8pPr>
              <a:defRPr sz="2000">
                <a:cs typeface="Arial" charset="0"/>
              </a:defRPr>
            </a:lvl8pPr>
            <a:lvl9pPr>
              <a:defRPr sz="2000">
                <a:cs typeface="Arial" charset="0"/>
              </a:defRPr>
            </a:lvl9pPr>
          </a:lstStyle>
          <a:p>
            <a:r>
              <a:rPr lang="ru-RU" dirty="0"/>
              <a:t>Формирование и </a:t>
            </a:r>
            <a:r>
              <a:rPr lang="ru-RU" dirty="0" smtClean="0"/>
              <a:t>контроль </a:t>
            </a:r>
            <a:r>
              <a:rPr lang="ru-RU" u="sng" dirty="0" smtClean="0"/>
              <a:t>плановых данных по закупкам</a:t>
            </a:r>
            <a:r>
              <a:rPr lang="ru-RU" dirty="0" smtClean="0"/>
              <a:t> </a:t>
            </a:r>
            <a:r>
              <a:rPr lang="ru-RU" dirty="0"/>
              <a:t>ПФХД с </a:t>
            </a:r>
            <a:r>
              <a:rPr lang="ru-RU" dirty="0" smtClean="0"/>
              <a:t>данными смежных модулей системы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811106" y="836711"/>
            <a:ext cx="5153382" cy="596992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100" b="1" dirty="0" smtClean="0">
                <a:solidFill>
                  <a:schemeClr val="accent6"/>
                </a:solidFill>
              </a:rPr>
              <a:t>Модуль «Управление финансово – хозяйственной деятельностью учреждения»</a:t>
            </a:r>
            <a:endParaRPr lang="ru-RU" sz="1100" b="1" dirty="0">
              <a:solidFill>
                <a:schemeClr val="accent6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873450" y="1307216"/>
            <a:ext cx="4915636" cy="543415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Раздел «План финансово – хозяйственной деятельности»</a:t>
            </a:r>
            <a:endParaRPr lang="ru-RU" sz="1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29562" y="3984238"/>
            <a:ext cx="4555207" cy="21090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Спецификация «Показатели планов закупок»</a:t>
            </a:r>
            <a:endParaRPr lang="ru-RU" sz="10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110025" y="4266555"/>
            <a:ext cx="4114497" cy="441795"/>
          </a:xfrm>
          <a:prstGeom prst="roundRect">
            <a:avLst/>
          </a:prstGeom>
          <a:solidFill>
            <a:srgbClr val="EAE0B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0001                                             700                     400                      500                            </a:t>
            </a:r>
            <a:endParaRPr lang="ru-RU" sz="1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106863" y="4832343"/>
            <a:ext cx="4120822" cy="386052"/>
          </a:xfrm>
          <a:prstGeom prst="roundRect">
            <a:avLst/>
          </a:prstGeom>
          <a:solidFill>
            <a:srgbClr val="EAE0B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1001                                             200                      50                          0                         </a:t>
            </a:r>
            <a:endParaRPr lang="ru-RU" sz="1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102437" y="5338829"/>
            <a:ext cx="4120822" cy="394427"/>
          </a:xfrm>
          <a:prstGeom prst="roundRect">
            <a:avLst/>
          </a:prstGeom>
          <a:solidFill>
            <a:srgbClr val="EAE0B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2001                                             500                     350                      500          </a:t>
            </a:r>
            <a:endParaRPr lang="ru-RU" sz="1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029562" y="2182261"/>
            <a:ext cx="4555207" cy="1057283"/>
          </a:xfrm>
          <a:prstGeom prst="rect">
            <a:avLst/>
          </a:prstGeom>
          <a:solidFill>
            <a:srgbClr val="BFDFD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Спецификация «Выплаты»</a:t>
            </a:r>
            <a:endParaRPr lang="ru-RU" sz="10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137238" y="2522309"/>
            <a:ext cx="4070118" cy="380031"/>
          </a:xfrm>
          <a:prstGeom prst="roundRect">
            <a:avLst/>
          </a:prstGeom>
          <a:solidFill>
            <a:srgbClr val="EAE0B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b="1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    </a:t>
            </a:r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260             700                     400                   500</a:t>
            </a:r>
            <a:endParaRPr lang="ru-RU" sz="1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598374" y="1772816"/>
            <a:ext cx="773826" cy="4003868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Текущий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000" dirty="0">
              <a:ln>
                <a:noFill/>
              </a:ln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000" dirty="0" smtClean="0">
              <a:ln>
                <a:noFill/>
              </a:ln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447410" y="1772817"/>
            <a:ext cx="773826" cy="4003868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1-й год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000" dirty="0">
              <a:ln>
                <a:noFill/>
              </a:ln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000" dirty="0" smtClean="0">
              <a:ln>
                <a:noFill/>
              </a:ln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7283580" y="1772816"/>
            <a:ext cx="773826" cy="4003867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2-й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000" dirty="0">
              <a:ln>
                <a:noFill/>
              </a:ln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000" dirty="0" smtClean="0">
              <a:ln>
                <a:noFill/>
              </a:ln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5702841" y="2593719"/>
            <a:ext cx="504056" cy="2516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7342741" y="2601335"/>
            <a:ext cx="504056" cy="2516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556246" y="2601335"/>
            <a:ext cx="504056" cy="2516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5548224" y="4864128"/>
            <a:ext cx="2509181" cy="3028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5574479" y="5358387"/>
            <a:ext cx="2509181" cy="3028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5591211" y="4350275"/>
            <a:ext cx="2509181" cy="3028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2" name="Группа 71"/>
          <p:cNvGrpSpPr/>
          <p:nvPr/>
        </p:nvGrpSpPr>
        <p:grpSpPr>
          <a:xfrm>
            <a:off x="11345" y="840279"/>
            <a:ext cx="3713222" cy="2096538"/>
            <a:chOff x="-2143730" y="368186"/>
            <a:chExt cx="3713222" cy="2096538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-2143730" y="368186"/>
              <a:ext cx="3713222" cy="209653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sz="1100" b="1" dirty="0" smtClean="0">
                  <a:solidFill>
                    <a:schemeClr val="accent6"/>
                  </a:solidFill>
                </a:rPr>
                <a:t>Модуль «Бухгалтерский учет»</a:t>
              </a:r>
              <a:endParaRPr lang="ru-RU" sz="1100" b="1" dirty="0">
                <a:solidFill>
                  <a:schemeClr val="accent6"/>
                </a:solidFill>
              </a:endParaRPr>
            </a:p>
          </p:txBody>
        </p:sp>
        <p:grpSp>
          <p:nvGrpSpPr>
            <p:cNvPr id="78" name="Группа 77"/>
            <p:cNvGrpSpPr/>
            <p:nvPr/>
          </p:nvGrpSpPr>
          <p:grpSpPr>
            <a:xfrm>
              <a:off x="-2095327" y="786783"/>
              <a:ext cx="3638300" cy="1499788"/>
              <a:chOff x="5524175" y="1211222"/>
              <a:chExt cx="3638300" cy="1499788"/>
            </a:xfrm>
          </p:grpSpPr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5524810" y="1211222"/>
                <a:ext cx="3637665" cy="149978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000" b="1" dirty="0" smtClean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Раздел «Государственные контракты и закупки»</a:t>
                </a:r>
                <a:endParaRPr lang="ru-RU" sz="1000" b="1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endParaRPr lang="ru-RU" sz="1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5524175" y="1971071"/>
                <a:ext cx="1205295" cy="423124"/>
              </a:xfrm>
              <a:prstGeom prst="roundRect">
                <a:avLst/>
              </a:prstGeom>
              <a:solidFill>
                <a:srgbClr val="EAE0B4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000" dirty="0" smtClean="0">
                    <a:ln>
                      <a:noFill/>
                    </a:ln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Финансирование</a:t>
                </a:r>
                <a:endParaRPr lang="ru-RU" sz="1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6790648" y="1991690"/>
                <a:ext cx="2249050" cy="395835"/>
              </a:xfrm>
              <a:prstGeom prst="roundRect">
                <a:avLst/>
              </a:prstGeom>
              <a:solidFill>
                <a:srgbClr val="EAE0B4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900" b="1" dirty="0" smtClean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200                   50                     0              </a:t>
                </a:r>
                <a:endParaRPr lang="ru-RU" sz="900" b="1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8359847" y="1628800"/>
                <a:ext cx="731486" cy="1043885"/>
              </a:xfrm>
              <a:prstGeom prst="roundRect">
                <a:avLst/>
              </a:prstGeom>
              <a:noFill/>
              <a:ln>
                <a:prstDash val="sysDash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9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sz="900" dirty="0" smtClean="0">
                    <a:ln>
                      <a:noFill/>
                    </a:ln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-й год</a:t>
                </a:r>
                <a:endParaRPr lang="ru-RU" sz="9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7567818" y="1628800"/>
                <a:ext cx="731486" cy="1043885"/>
              </a:xfrm>
              <a:prstGeom prst="roundRect">
                <a:avLst/>
              </a:prstGeom>
              <a:noFill/>
              <a:ln>
                <a:prstDash val="sysDash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900" dirty="0" smtClean="0">
                    <a:ln>
                      <a:noFill/>
                    </a:ln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1-й год</a:t>
                </a:r>
                <a:endParaRPr lang="ru-RU" sz="9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6748625" y="1628801"/>
                <a:ext cx="773826" cy="1043884"/>
              </a:xfrm>
              <a:prstGeom prst="roundRect">
                <a:avLst/>
              </a:prstGeom>
              <a:noFill/>
              <a:ln>
                <a:prstDash val="sysDash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000" dirty="0" smtClean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Текущий</a:t>
                </a:r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11344" y="3031090"/>
            <a:ext cx="3705343" cy="3775547"/>
            <a:chOff x="-910761" y="1734270"/>
            <a:chExt cx="3713222" cy="3775547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181803" y="3044724"/>
              <a:ext cx="1050081" cy="423124"/>
            </a:xfrm>
            <a:prstGeom prst="roundRect">
              <a:avLst/>
            </a:prstGeom>
            <a:solidFill>
              <a:srgbClr val="EAE0B4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 dirty="0" smtClean="0">
                  <a:ln>
                    <a:noFill/>
                  </a:ln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Реестр контрактов</a:t>
              </a:r>
              <a:endParaRPr lang="ru-RU" sz="10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-910761" y="1734270"/>
              <a:ext cx="3713222" cy="3775547"/>
              <a:chOff x="-2136951" y="440201"/>
              <a:chExt cx="3713222" cy="3775547"/>
            </a:xfrm>
          </p:grpSpPr>
          <p:sp>
            <p:nvSpPr>
              <p:cNvPr id="67" name="Прямоугольник 66"/>
              <p:cNvSpPr/>
              <p:nvPr/>
            </p:nvSpPr>
            <p:spPr>
              <a:xfrm>
                <a:off x="-2136951" y="440201"/>
                <a:ext cx="3713222" cy="377554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ru-RU" sz="1100" b="1" dirty="0">
                    <a:solidFill>
                      <a:schemeClr val="accent6"/>
                    </a:solidFill>
                  </a:rPr>
                  <a:t>Модуль «Управление государственными закупками»</a:t>
                </a:r>
              </a:p>
            </p:txBody>
          </p:sp>
          <p:grpSp>
            <p:nvGrpSpPr>
              <p:cNvPr id="4" name="Группа 3"/>
              <p:cNvGrpSpPr/>
              <p:nvPr/>
            </p:nvGrpSpPr>
            <p:grpSpPr>
              <a:xfrm>
                <a:off x="-2094692" y="850850"/>
                <a:ext cx="3595791" cy="1603683"/>
                <a:chOff x="5524810" y="1275289"/>
                <a:chExt cx="3595791" cy="1603683"/>
              </a:xfrm>
            </p:grpSpPr>
            <p:sp>
              <p:nvSpPr>
                <p:cNvPr id="53" name="Скругленный прямоугольник 52"/>
                <p:cNvSpPr/>
                <p:nvPr/>
              </p:nvSpPr>
              <p:spPr>
                <a:xfrm>
                  <a:off x="5524810" y="1275289"/>
                  <a:ext cx="3595791" cy="1603683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000" b="1" dirty="0" smtClean="0">
                      <a:solidFill>
                        <a:schemeClr val="tx1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Раздел «Реестр государственных контрактов»</a:t>
                  </a:r>
                  <a:endParaRPr lang="ru-RU" sz="1000" b="1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endParaRPr lang="ru-RU" sz="1100" dirty="0"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Скругленный прямоугольник 54"/>
                <p:cNvSpPr/>
                <p:nvPr/>
              </p:nvSpPr>
              <p:spPr>
                <a:xfrm>
                  <a:off x="5595641" y="2009810"/>
                  <a:ext cx="1050081" cy="423124"/>
                </a:xfrm>
                <a:prstGeom prst="roundRect">
                  <a:avLst/>
                </a:prstGeom>
                <a:solidFill>
                  <a:srgbClr val="EAE0B4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00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График оплаты</a:t>
                  </a:r>
                  <a:endParaRPr lang="ru-RU" sz="1000" dirty="0"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Скругленный прямоугольник 64"/>
                <p:cNvSpPr/>
                <p:nvPr/>
              </p:nvSpPr>
              <p:spPr>
                <a:xfrm>
                  <a:off x="6790648" y="1991690"/>
                  <a:ext cx="2249050" cy="395835"/>
                </a:xfrm>
                <a:prstGeom prst="roundRect">
                  <a:avLst/>
                </a:prstGeom>
                <a:solidFill>
                  <a:srgbClr val="EAE0B4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900" b="1" dirty="0" smtClean="0">
                      <a:solidFill>
                        <a:schemeClr val="tx1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200                   50                     0              </a:t>
                  </a:r>
                  <a:endParaRPr lang="ru-RU" sz="900" b="1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Скругленный прямоугольник 57"/>
                <p:cNvSpPr/>
                <p:nvPr/>
              </p:nvSpPr>
              <p:spPr>
                <a:xfrm>
                  <a:off x="8359847" y="1628800"/>
                  <a:ext cx="731486" cy="1043885"/>
                </a:xfrm>
                <a:prstGeom prst="roundRect">
                  <a:avLst/>
                </a:prstGeom>
                <a:noFill/>
                <a:ln>
                  <a:prstDash val="sysDash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9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</a:t>
                  </a:r>
                  <a:r>
                    <a:rPr lang="ru-RU" sz="900" dirty="0" smtClean="0">
                      <a:ln>
                        <a:noFill/>
                      </a:ln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-й год</a:t>
                  </a:r>
                  <a:endParaRPr lang="ru-RU" sz="900" dirty="0"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Скругленный прямоугольник 58"/>
                <p:cNvSpPr/>
                <p:nvPr/>
              </p:nvSpPr>
              <p:spPr>
                <a:xfrm>
                  <a:off x="7567818" y="1628800"/>
                  <a:ext cx="731486" cy="1043885"/>
                </a:xfrm>
                <a:prstGeom prst="roundRect">
                  <a:avLst/>
                </a:prstGeom>
                <a:noFill/>
                <a:ln>
                  <a:prstDash val="sysDash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900" dirty="0" smtClean="0">
                      <a:ln>
                        <a:noFill/>
                      </a:ln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1-й год</a:t>
                  </a:r>
                  <a:endParaRPr lang="ru-RU" sz="900" dirty="0"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Скругленный прямоугольник 59"/>
                <p:cNvSpPr/>
                <p:nvPr/>
              </p:nvSpPr>
              <p:spPr>
                <a:xfrm>
                  <a:off x="6748625" y="1628801"/>
                  <a:ext cx="773826" cy="1043884"/>
                </a:xfrm>
                <a:prstGeom prst="roundRect">
                  <a:avLst/>
                </a:prstGeom>
                <a:noFill/>
                <a:ln>
                  <a:prstDash val="sysDash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000" dirty="0" smtClean="0">
                      <a:ln>
                        <a:noFill/>
                      </a:ln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Текущий</a:t>
                  </a:r>
                </a:p>
              </p:txBody>
            </p:sp>
          </p:grpSp>
        </p:grpSp>
        <p:sp>
          <p:nvSpPr>
            <p:cNvPr id="94" name="Скругленный прямоугольник 93"/>
            <p:cNvSpPr/>
            <p:nvPr/>
          </p:nvSpPr>
          <p:spPr>
            <a:xfrm>
              <a:off x="-878731" y="3811861"/>
              <a:ext cx="3595791" cy="160368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 b="1" dirty="0" smtClean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Раздел «Планы государственных закупок»</a:t>
              </a:r>
              <a:endParaRPr lang="ru-RU" sz="1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Скругленный прямоугольник 94"/>
            <p:cNvSpPr/>
            <p:nvPr/>
          </p:nvSpPr>
          <p:spPr>
            <a:xfrm>
              <a:off x="-806393" y="4569551"/>
              <a:ext cx="1050081" cy="423124"/>
            </a:xfrm>
            <a:prstGeom prst="roundRect">
              <a:avLst/>
            </a:prstGeom>
            <a:solidFill>
              <a:srgbClr val="EAE0B4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Утверждено</a:t>
              </a:r>
              <a:endParaRPr lang="ru-RU" sz="10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347607" y="4596840"/>
              <a:ext cx="2249050" cy="395835"/>
            </a:xfrm>
            <a:prstGeom prst="roundRect">
              <a:avLst/>
            </a:prstGeom>
            <a:solidFill>
              <a:srgbClr val="EAE0B4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 b="1" dirty="0" smtClean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   500                   350                    500              </a:t>
              </a:r>
              <a:endParaRPr lang="ru-RU" sz="9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Скругленный прямоугольник 95"/>
            <p:cNvSpPr/>
            <p:nvPr/>
          </p:nvSpPr>
          <p:spPr>
            <a:xfrm>
              <a:off x="1916806" y="4233950"/>
              <a:ext cx="731486" cy="1043885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ru-RU" sz="900" dirty="0" smtClean="0">
                  <a:ln>
                    <a:noFill/>
                  </a:ln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-й год</a:t>
              </a:r>
              <a:endParaRPr lang="ru-RU" sz="9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Скругленный прямоугольник 98"/>
            <p:cNvSpPr/>
            <p:nvPr/>
          </p:nvSpPr>
          <p:spPr>
            <a:xfrm>
              <a:off x="1124777" y="4233950"/>
              <a:ext cx="731486" cy="1043885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 dirty="0" smtClean="0">
                  <a:ln>
                    <a:noFill/>
                  </a:ln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1-й год</a:t>
              </a:r>
              <a:endParaRPr lang="ru-RU" sz="9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Скругленный прямоугольник 101"/>
            <p:cNvSpPr/>
            <p:nvPr/>
          </p:nvSpPr>
          <p:spPr>
            <a:xfrm>
              <a:off x="305584" y="4233951"/>
              <a:ext cx="773826" cy="1043884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 dirty="0" smtClean="0">
                  <a:ln>
                    <a:noFill/>
                  </a:ln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Текущий</a:t>
              </a:r>
            </a:p>
          </p:txBody>
        </p:sp>
      </p:grpSp>
      <p:sp>
        <p:nvSpPr>
          <p:cNvPr id="84" name="Овал 83"/>
          <p:cNvSpPr/>
          <p:nvPr/>
        </p:nvSpPr>
        <p:spPr>
          <a:xfrm>
            <a:off x="1328358" y="4161357"/>
            <a:ext cx="2182835" cy="3640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81" name="Овал 80"/>
          <p:cNvSpPr/>
          <p:nvPr/>
        </p:nvSpPr>
        <p:spPr>
          <a:xfrm>
            <a:off x="1272225" y="5865338"/>
            <a:ext cx="2228268" cy="3697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" name="Прямая со стрелкой 70"/>
          <p:cNvCxnSpPr>
            <a:stCxn id="84" idx="6"/>
            <a:endCxn id="87" idx="2"/>
          </p:cNvCxnSpPr>
          <p:nvPr/>
        </p:nvCxnSpPr>
        <p:spPr>
          <a:xfrm>
            <a:off x="3511193" y="4343399"/>
            <a:ext cx="2037031" cy="6721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>
            <a:stCxn id="81" idx="6"/>
            <a:endCxn id="88" idx="2"/>
          </p:cNvCxnSpPr>
          <p:nvPr/>
        </p:nvCxnSpPr>
        <p:spPr>
          <a:xfrm flipV="1">
            <a:off x="3500493" y="5509818"/>
            <a:ext cx="2073986" cy="54038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Овал 103"/>
          <p:cNvSpPr/>
          <p:nvPr/>
        </p:nvSpPr>
        <p:spPr>
          <a:xfrm>
            <a:off x="1303750" y="2048245"/>
            <a:ext cx="2182835" cy="3640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cxnSp>
        <p:nvCxnSpPr>
          <p:cNvPr id="105" name="Прямая со стрелкой 104"/>
          <p:cNvCxnSpPr>
            <a:stCxn id="104" idx="6"/>
          </p:cNvCxnSpPr>
          <p:nvPr/>
        </p:nvCxnSpPr>
        <p:spPr>
          <a:xfrm>
            <a:off x="3486585" y="2230287"/>
            <a:ext cx="2036579" cy="276176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570451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8" y="908720"/>
            <a:ext cx="9036496" cy="4490391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47" name="Rectangle 2"/>
          <p:cNvSpPr txBox="1">
            <a:spLocks noChangeArrowheads="1"/>
          </p:cNvSpPr>
          <p:nvPr/>
        </p:nvSpPr>
        <p:spPr>
          <a:xfrm>
            <a:off x="107504" y="188640"/>
            <a:ext cx="8136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2000" b="1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000">
                <a:cs typeface="Arial" charset="0"/>
              </a:defRPr>
            </a:lvl2pPr>
            <a:lvl3pPr>
              <a:defRPr sz="2000">
                <a:cs typeface="Arial" charset="0"/>
              </a:defRPr>
            </a:lvl3pPr>
            <a:lvl4pPr>
              <a:defRPr sz="2000">
                <a:cs typeface="Arial" charset="0"/>
              </a:defRPr>
            </a:lvl4pPr>
            <a:lvl5pPr>
              <a:defRPr sz="2000">
                <a:cs typeface="Arial" charset="0"/>
              </a:defRPr>
            </a:lvl5pPr>
            <a:lvl6pPr>
              <a:defRPr sz="2000">
                <a:cs typeface="Arial" charset="0"/>
              </a:defRPr>
            </a:lvl6pPr>
            <a:lvl7pPr>
              <a:defRPr sz="2000">
                <a:cs typeface="Arial" charset="0"/>
              </a:defRPr>
            </a:lvl7pPr>
            <a:lvl8pPr>
              <a:defRPr sz="2000">
                <a:cs typeface="Arial" charset="0"/>
              </a:defRPr>
            </a:lvl8pPr>
            <a:lvl9pPr>
              <a:defRPr sz="2000">
                <a:cs typeface="Arial" charset="0"/>
              </a:defRPr>
            </a:lvl9pPr>
          </a:lstStyle>
          <a:p>
            <a:pPr algn="ctr"/>
            <a:r>
              <a:rPr lang="ru-RU" dirty="0" smtClean="0"/>
              <a:t>Утверждений плана ФХД</a:t>
            </a:r>
            <a:endParaRPr lang="ru-RU" dirty="0"/>
          </a:p>
        </p:txBody>
      </p:sp>
      <p:pic>
        <p:nvPicPr>
          <p:cNvPr id="1028" name="Picture 4" descr="C:\Users\Pismenuk\AppData\Local\Temp\SNAGHTML4bbeb19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381"/>
          <a:stretch/>
        </p:blipFill>
        <p:spPr bwMode="auto">
          <a:xfrm>
            <a:off x="3167080" y="1949490"/>
            <a:ext cx="5957461" cy="4896543"/>
          </a:xfrm>
          <a:prstGeom prst="rect">
            <a:avLst/>
          </a:prstGeom>
          <a:noFill/>
          <a:ln>
            <a:solidFill>
              <a:srgbClr val="008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3275856" y="6309320"/>
            <a:ext cx="5760640" cy="50405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2287827"/>
            <a:ext cx="5760640" cy="164522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275856" y="3987642"/>
            <a:ext cx="5760640" cy="2281608"/>
          </a:xfrm>
          <a:prstGeom prst="rect">
            <a:avLst/>
          </a:prstGeom>
          <a:noFill/>
          <a:ln w="19050">
            <a:solidFill>
              <a:srgbClr val="D161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54669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/>
          <p:cNvSpPr txBox="1">
            <a:spLocks noChangeArrowheads="1"/>
          </p:cNvSpPr>
          <p:nvPr/>
        </p:nvSpPr>
        <p:spPr>
          <a:xfrm>
            <a:off x="107504" y="188640"/>
            <a:ext cx="8136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2000" b="1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000">
                <a:cs typeface="Arial" charset="0"/>
              </a:defRPr>
            </a:lvl2pPr>
            <a:lvl3pPr>
              <a:defRPr sz="2000">
                <a:cs typeface="Arial" charset="0"/>
              </a:defRPr>
            </a:lvl3pPr>
            <a:lvl4pPr>
              <a:defRPr sz="2000">
                <a:cs typeface="Arial" charset="0"/>
              </a:defRPr>
            </a:lvl4pPr>
            <a:lvl5pPr>
              <a:defRPr sz="2000">
                <a:cs typeface="Arial" charset="0"/>
              </a:defRPr>
            </a:lvl5pPr>
            <a:lvl6pPr>
              <a:defRPr sz="2000">
                <a:cs typeface="Arial" charset="0"/>
              </a:defRPr>
            </a:lvl6pPr>
            <a:lvl7pPr>
              <a:defRPr sz="2000">
                <a:cs typeface="Arial" charset="0"/>
              </a:defRPr>
            </a:lvl7pPr>
            <a:lvl8pPr>
              <a:defRPr sz="2000">
                <a:cs typeface="Arial" charset="0"/>
              </a:defRPr>
            </a:lvl8pPr>
            <a:lvl9pPr>
              <a:defRPr sz="2000">
                <a:cs typeface="Arial" charset="0"/>
              </a:defRPr>
            </a:lvl9pPr>
          </a:lstStyle>
          <a:p>
            <a:pPr algn="ctr"/>
            <a:r>
              <a:rPr lang="ru-RU" dirty="0" smtClean="0"/>
              <a:t>Формирование сумм </a:t>
            </a:r>
            <a:r>
              <a:rPr lang="ru-RU" u="sng" dirty="0" smtClean="0"/>
              <a:t>исполнения</a:t>
            </a:r>
            <a:r>
              <a:rPr lang="ru-RU" dirty="0" smtClean="0"/>
              <a:t> показателей плана ФХД</a:t>
            </a:r>
            <a:endParaRPr lang="ru-RU" u="sng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b="1824"/>
          <a:stretch/>
        </p:blipFill>
        <p:spPr>
          <a:xfrm>
            <a:off x="97158" y="908719"/>
            <a:ext cx="8939337" cy="5904657"/>
          </a:xfrm>
          <a:prstGeom prst="rect">
            <a:avLst/>
          </a:prstGeom>
          <a:ln>
            <a:solidFill>
              <a:srgbClr val="008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8209364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88481" y="980729"/>
            <a:ext cx="5494498" cy="5786708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200" dirty="0">
                <a:solidFill>
                  <a:schemeClr val="accent6"/>
                </a:solidFill>
              </a:rPr>
              <a:t>Управление </a:t>
            </a:r>
            <a:r>
              <a:rPr lang="ru-RU" sz="1200" dirty="0" smtClean="0">
                <a:solidFill>
                  <a:schemeClr val="accent6"/>
                </a:solidFill>
              </a:rPr>
              <a:t>финансово – хозяйственной деятельностью учреждения</a:t>
            </a:r>
            <a:endParaRPr lang="ru-RU" sz="1200" dirty="0">
              <a:solidFill>
                <a:schemeClr val="accent6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836788" y="2308723"/>
            <a:ext cx="632324" cy="4137407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Правила формирования сумм исполнения ПФХД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b="1" i="1" dirty="0" smtClean="0">
                <a:solidFill>
                  <a:srgbClr val="D1610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(Правила отнесения проводок ХО к показателям ПФХД)</a:t>
            </a:r>
            <a:endParaRPr lang="ru-RU" sz="1000" b="1" i="1" dirty="0">
              <a:solidFill>
                <a:srgbClr val="D1610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Rectangle 2"/>
          <p:cNvSpPr txBox="1">
            <a:spLocks noChangeArrowheads="1"/>
          </p:cNvSpPr>
          <p:nvPr/>
        </p:nvSpPr>
        <p:spPr>
          <a:xfrm>
            <a:off x="248645" y="220284"/>
            <a:ext cx="79686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2000" b="1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000">
                <a:cs typeface="Arial" charset="0"/>
              </a:defRPr>
            </a:lvl2pPr>
            <a:lvl3pPr>
              <a:defRPr sz="2000">
                <a:cs typeface="Arial" charset="0"/>
              </a:defRPr>
            </a:lvl3pPr>
            <a:lvl4pPr>
              <a:defRPr sz="2000">
                <a:cs typeface="Arial" charset="0"/>
              </a:defRPr>
            </a:lvl4pPr>
            <a:lvl5pPr>
              <a:defRPr sz="2000">
                <a:cs typeface="Arial" charset="0"/>
              </a:defRPr>
            </a:lvl5pPr>
            <a:lvl6pPr>
              <a:defRPr sz="2000">
                <a:cs typeface="Arial" charset="0"/>
              </a:defRPr>
            </a:lvl6pPr>
            <a:lvl7pPr>
              <a:defRPr sz="2000">
                <a:cs typeface="Arial" charset="0"/>
              </a:defRPr>
            </a:lvl7pPr>
            <a:lvl8pPr>
              <a:defRPr sz="2000">
                <a:cs typeface="Arial" charset="0"/>
              </a:defRPr>
            </a:lvl8pPr>
            <a:lvl9pPr>
              <a:defRPr sz="2000">
                <a:cs typeface="Arial" charset="0"/>
              </a:defRPr>
            </a:lvl9pPr>
          </a:lstStyle>
          <a:p>
            <a:r>
              <a:rPr lang="ru-RU" dirty="0" smtClean="0"/>
              <a:t>Формирование показателей </a:t>
            </a:r>
            <a:r>
              <a:rPr lang="ru-RU" u="sng" dirty="0" smtClean="0"/>
              <a:t>исполнения</a:t>
            </a:r>
            <a:r>
              <a:rPr lang="ru-RU" dirty="0" smtClean="0"/>
              <a:t> по поступлениям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5665065" y="2208944"/>
            <a:ext cx="3371431" cy="3372886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ru-RU" sz="1200" dirty="0" smtClean="0">
                <a:solidFill>
                  <a:schemeClr val="accent6"/>
                </a:solidFill>
              </a:rPr>
              <a:t>Бухгалтерский учет</a:t>
            </a:r>
            <a:endParaRPr lang="ru-RU" sz="1200" dirty="0">
              <a:solidFill>
                <a:schemeClr val="accent6"/>
              </a:solidFill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6795027" y="4221088"/>
            <a:ext cx="2097453" cy="638117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Товарные отчеты</a:t>
            </a:r>
            <a:endParaRPr lang="ru-RU" sz="11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7035709" y="4555963"/>
            <a:ext cx="1404414" cy="241189"/>
          </a:xfrm>
          <a:prstGeom prst="roundRect">
            <a:avLst/>
          </a:prstGeom>
          <a:solidFill>
            <a:srgbClr val="EAE0B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6665215" y="3379082"/>
            <a:ext cx="2086830" cy="729950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Банковские документы</a:t>
            </a:r>
            <a:endParaRPr lang="ru-RU" sz="11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7020367" y="3757207"/>
            <a:ext cx="1404414" cy="241189"/>
          </a:xfrm>
          <a:prstGeom prst="roundRect">
            <a:avLst/>
          </a:prstGeom>
          <a:solidFill>
            <a:srgbClr val="EAE0B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6659099" y="2470033"/>
            <a:ext cx="2110236" cy="656510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Выписки из лицевого счета казначейства</a:t>
            </a:r>
            <a:endParaRPr lang="ru-RU" sz="11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5866266" y="2308722"/>
            <a:ext cx="548634" cy="3208510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Проводка хозяйственной операции </a:t>
            </a:r>
            <a:endParaRPr lang="ru-RU" sz="11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246823" y="1556792"/>
            <a:ext cx="4457423" cy="5112568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План финансово – хозяйственной деятельности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Спецификация «Поступления»</a:t>
            </a:r>
            <a:endParaRPr lang="ru-RU" sz="11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2718591" y="2059391"/>
            <a:ext cx="1322124" cy="241189"/>
          </a:xfrm>
          <a:prstGeom prst="roundRect">
            <a:avLst/>
          </a:prstGeom>
          <a:solidFill>
            <a:srgbClr val="EAE0B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 </a:t>
            </a:r>
            <a:r>
              <a:rPr lang="en-US" sz="1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lang="ru-RU" sz="1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483288" y="2932393"/>
            <a:ext cx="2790566" cy="342254"/>
          </a:xfrm>
          <a:prstGeom prst="rect">
            <a:avLst/>
          </a:prstGeom>
          <a:solidFill>
            <a:srgbClr val="EAE0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i="1" kern="0" dirty="0">
                <a:solidFill>
                  <a:schemeClr val="accent2"/>
                </a:solidFill>
                <a:latin typeface="Calibri" panose="020F0502020204030204" pitchFamily="34" charset="0"/>
              </a:rPr>
              <a:t>Утверждено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475130" y="3950842"/>
            <a:ext cx="2798724" cy="326979"/>
          </a:xfrm>
          <a:prstGeom prst="rect">
            <a:avLst/>
          </a:prstGeom>
          <a:solidFill>
            <a:srgbClr val="EAE0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i="1" kern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Начислено</a:t>
            </a:r>
            <a:endParaRPr lang="ru-RU" b="1" i="1" kern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483288" y="5085184"/>
            <a:ext cx="2798724" cy="334300"/>
          </a:xfrm>
          <a:prstGeom prst="rect">
            <a:avLst/>
          </a:prstGeom>
          <a:solidFill>
            <a:srgbClr val="EAE0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i="1" kern="0" dirty="0">
                <a:solidFill>
                  <a:schemeClr val="accent2"/>
                </a:solidFill>
                <a:latin typeface="Calibri" panose="020F0502020204030204" pitchFamily="34" charset="0"/>
              </a:rPr>
              <a:t>Исполнено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3381695" y="2924944"/>
            <a:ext cx="1055992" cy="342254"/>
          </a:xfrm>
          <a:prstGeom prst="rect">
            <a:avLst/>
          </a:prstGeom>
          <a:solidFill>
            <a:srgbClr val="EAE0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750</a:t>
            </a:r>
            <a:endParaRPr lang="ru-RU" sz="1200" b="1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3379653" y="3950842"/>
            <a:ext cx="1055992" cy="342254"/>
          </a:xfrm>
          <a:prstGeom prst="rect">
            <a:avLst/>
          </a:prstGeom>
          <a:solidFill>
            <a:srgbClr val="EAE0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0</a:t>
            </a:r>
            <a:endParaRPr lang="ru-RU" sz="1200" b="1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3379653" y="5085184"/>
            <a:ext cx="1055992" cy="342254"/>
          </a:xfrm>
          <a:prstGeom prst="rect">
            <a:avLst/>
          </a:prstGeom>
          <a:solidFill>
            <a:srgbClr val="EAE0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0</a:t>
            </a:r>
            <a:endParaRPr lang="ru-RU" sz="1200" b="1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136" name="Прямая со стрелкой 135"/>
          <p:cNvCxnSpPr>
            <a:endCxn id="121" idx="3"/>
          </p:cNvCxnSpPr>
          <p:nvPr/>
        </p:nvCxnSpPr>
        <p:spPr>
          <a:xfrm flipH="1">
            <a:off x="4435645" y="5256123"/>
            <a:ext cx="1430621" cy="1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5665064" y="994853"/>
            <a:ext cx="3371431" cy="1150894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ru-RU" sz="1200" dirty="0" smtClean="0">
                <a:solidFill>
                  <a:schemeClr val="accent6"/>
                </a:solidFill>
              </a:rPr>
              <a:t>Внешняя система</a:t>
            </a:r>
            <a:endParaRPr lang="ru-RU" sz="1200" dirty="0">
              <a:solidFill>
                <a:schemeClr val="accent6"/>
              </a:solidFill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5847090" y="1401138"/>
            <a:ext cx="2919134" cy="487477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Федеральное казначейство</a:t>
            </a:r>
            <a:endParaRPr lang="ru-RU" sz="11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3" name="Прямая со стрелкой 122"/>
          <p:cNvCxnSpPr/>
          <p:nvPr/>
        </p:nvCxnSpPr>
        <p:spPr>
          <a:xfrm>
            <a:off x="7308304" y="1883084"/>
            <a:ext cx="0" cy="5593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H="1">
            <a:off x="6429078" y="3717032"/>
            <a:ext cx="214891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H="1">
            <a:off x="6445341" y="4555963"/>
            <a:ext cx="32120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H="1">
            <a:off x="6445341" y="5229200"/>
            <a:ext cx="214891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flipH="1">
            <a:off x="6445341" y="6309320"/>
            <a:ext cx="214891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7628080" y="3140968"/>
            <a:ext cx="3560" cy="24475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5651033" y="5669005"/>
            <a:ext cx="3385463" cy="1102817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ru-RU" sz="1200" dirty="0" smtClean="0">
                <a:solidFill>
                  <a:schemeClr val="accent6"/>
                </a:solidFill>
              </a:rPr>
              <a:t>Центр материально технического снабжения</a:t>
            </a:r>
            <a:endParaRPr lang="ru-RU" sz="1200" dirty="0">
              <a:solidFill>
                <a:schemeClr val="accent6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6688109" y="5819944"/>
            <a:ext cx="2204371" cy="626186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Договора (Этапы)</a:t>
            </a:r>
            <a:endParaRPr lang="ru-RU" sz="11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7141546" y="6118384"/>
            <a:ext cx="1404414" cy="241189"/>
          </a:xfrm>
          <a:prstGeom prst="roundRect">
            <a:avLst/>
          </a:prstGeom>
          <a:solidFill>
            <a:srgbClr val="EAE0B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688109" y="4902811"/>
            <a:ext cx="1916339" cy="635413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Журнал платежей</a:t>
            </a:r>
            <a:endParaRPr lang="ru-RU" sz="11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063586" y="5202187"/>
            <a:ext cx="1283144" cy="241189"/>
          </a:xfrm>
          <a:prstGeom prst="roundRect">
            <a:avLst/>
          </a:prstGeom>
          <a:solidFill>
            <a:srgbClr val="EAE0B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4" name="Прямая со стрелкой 123"/>
          <p:cNvCxnSpPr/>
          <p:nvPr/>
        </p:nvCxnSpPr>
        <p:spPr>
          <a:xfrm flipV="1">
            <a:off x="8746673" y="4898788"/>
            <a:ext cx="5372" cy="8920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 flipV="1">
            <a:off x="7662611" y="5528349"/>
            <a:ext cx="5733" cy="27691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H="1">
            <a:off x="4435645" y="4135155"/>
            <a:ext cx="1430621" cy="1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38606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88481" y="2469189"/>
            <a:ext cx="5494498" cy="4298247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200" dirty="0">
                <a:solidFill>
                  <a:schemeClr val="accent6"/>
                </a:solidFill>
              </a:rPr>
              <a:t>Управление </a:t>
            </a:r>
            <a:r>
              <a:rPr lang="ru-RU" sz="1200" dirty="0" smtClean="0">
                <a:solidFill>
                  <a:schemeClr val="accent6"/>
                </a:solidFill>
              </a:rPr>
              <a:t>финансово – хозяйственной деятельностью учреждения</a:t>
            </a:r>
            <a:endParaRPr lang="ru-RU" sz="1200" dirty="0">
              <a:solidFill>
                <a:schemeClr val="accent6"/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4843462" y="2746510"/>
            <a:ext cx="632324" cy="3922850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Правила формирования сумм исполнения ПФХД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b="1" i="1" dirty="0" smtClean="0">
                <a:solidFill>
                  <a:srgbClr val="D1610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(Правила отнесения проводок ХО к показателям ПФХД)</a:t>
            </a:r>
            <a:endParaRPr lang="ru-RU" sz="1000" b="1" i="1" dirty="0">
              <a:solidFill>
                <a:srgbClr val="D1610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6690" y="908722"/>
            <a:ext cx="8969805" cy="1473190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200" dirty="0">
                <a:solidFill>
                  <a:schemeClr val="accent6"/>
                </a:solidFill>
              </a:rPr>
              <a:t>Управление государственными закупками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724128" y="2469189"/>
            <a:ext cx="3283184" cy="4272179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ru-RU" sz="1200" dirty="0" smtClean="0">
                <a:solidFill>
                  <a:schemeClr val="accent6"/>
                </a:solidFill>
              </a:rPr>
              <a:t>Бухгалтерский учет</a:t>
            </a:r>
            <a:endParaRPr lang="ru-RU" sz="1200" dirty="0">
              <a:solidFill>
                <a:schemeClr val="accent6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25190" y="1415654"/>
            <a:ext cx="2164249" cy="861218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Заявки на государственные закупки</a:t>
            </a:r>
            <a:endParaRPr lang="ru-RU" sz="11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05107" y="1932139"/>
            <a:ext cx="1404414" cy="241189"/>
          </a:xfrm>
          <a:prstGeom prst="roundRect">
            <a:avLst/>
          </a:prstGeom>
          <a:solidFill>
            <a:srgbClr val="EAE0B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699792" y="1417612"/>
            <a:ext cx="1841933" cy="859260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План закупок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6948264" y="1427355"/>
            <a:ext cx="2016224" cy="849517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Реестр государственных контрактов</a:t>
            </a:r>
            <a:endParaRPr lang="ru-RU" sz="11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7224228" y="1921587"/>
            <a:ext cx="1404414" cy="241189"/>
          </a:xfrm>
          <a:prstGeom prst="roundRect">
            <a:avLst/>
          </a:prstGeom>
          <a:solidFill>
            <a:srgbClr val="EAE0B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6948264" y="2722160"/>
            <a:ext cx="1726791" cy="778848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Государственные контракты и закупки</a:t>
            </a:r>
            <a:endParaRPr lang="ru-RU" sz="11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7109452" y="3204310"/>
            <a:ext cx="1404414" cy="241189"/>
          </a:xfrm>
          <a:prstGeom prst="roundRect">
            <a:avLst/>
          </a:prstGeom>
          <a:solidFill>
            <a:srgbClr val="EAE0B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6588225" y="4797152"/>
            <a:ext cx="2097453" cy="778848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Денежные обязательства</a:t>
            </a:r>
            <a:endParaRPr lang="ru-RU" sz="11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6963702" y="5180846"/>
            <a:ext cx="1404414" cy="241189"/>
          </a:xfrm>
          <a:prstGeom prst="roundRect">
            <a:avLst/>
          </a:prstGeom>
          <a:solidFill>
            <a:srgbClr val="EAE0B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6588225" y="5733228"/>
            <a:ext cx="2086830" cy="864124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Банковские документы / Кассовые </a:t>
            </a:r>
            <a:r>
              <a:rPr lang="ru-RU" sz="11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11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окументы</a:t>
            </a:r>
            <a:endParaRPr lang="ru-RU" sz="11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6987354" y="6222639"/>
            <a:ext cx="1404414" cy="241189"/>
          </a:xfrm>
          <a:prstGeom prst="roundRect">
            <a:avLst/>
          </a:prstGeom>
          <a:solidFill>
            <a:srgbClr val="EAE0B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6588225" y="3730225"/>
            <a:ext cx="2110236" cy="778848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Бюджетные обязательства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6948264" y="4199863"/>
            <a:ext cx="1404414" cy="241189"/>
          </a:xfrm>
          <a:prstGeom prst="roundRect">
            <a:avLst/>
          </a:prstGeom>
          <a:solidFill>
            <a:srgbClr val="EAE0B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5866266" y="2722160"/>
            <a:ext cx="548634" cy="3947200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Проводка хозяйственной операции </a:t>
            </a:r>
            <a:endParaRPr lang="ru-RU" sz="11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172445" y="2966288"/>
            <a:ext cx="4531801" cy="3703072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План финансово – хозяйственной деятельности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Спецификация «Выплаты»</a:t>
            </a:r>
            <a:endParaRPr lang="ru-RU" sz="11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2544601" y="3444744"/>
            <a:ext cx="1322124" cy="241189"/>
          </a:xfrm>
          <a:prstGeom prst="roundRect">
            <a:avLst/>
          </a:prstGeom>
          <a:solidFill>
            <a:srgbClr val="EAE0B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</a:t>
            </a:r>
            <a:endParaRPr lang="ru-RU" sz="1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251506" y="3724125"/>
            <a:ext cx="3254130" cy="342254"/>
          </a:xfrm>
          <a:prstGeom prst="rect">
            <a:avLst/>
          </a:prstGeom>
          <a:solidFill>
            <a:srgbClr val="EAE0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i="1" kern="0" dirty="0">
                <a:solidFill>
                  <a:schemeClr val="accent2"/>
                </a:solidFill>
                <a:latin typeface="Calibri" panose="020F0502020204030204" pitchFamily="34" charset="0"/>
              </a:rPr>
              <a:t>Утверждено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242825" y="4475808"/>
            <a:ext cx="3263478" cy="331637"/>
          </a:xfrm>
          <a:prstGeom prst="rect">
            <a:avLst/>
          </a:prstGeom>
          <a:solidFill>
            <a:srgbClr val="EAE0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i="1" kern="0" dirty="0">
                <a:solidFill>
                  <a:schemeClr val="accent2"/>
                </a:solidFill>
                <a:latin typeface="Calibri" panose="020F0502020204030204" pitchFamily="34" charset="0"/>
              </a:rPr>
              <a:t>Принимаемые </a:t>
            </a:r>
            <a:r>
              <a:rPr lang="ru-RU" sz="1400" b="1" i="1" kern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обязательства</a:t>
            </a:r>
            <a:endParaRPr lang="ru-RU" sz="1400" b="1" i="1" kern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251506" y="5602729"/>
            <a:ext cx="3254130" cy="356091"/>
          </a:xfrm>
          <a:prstGeom prst="rect">
            <a:avLst/>
          </a:prstGeom>
          <a:solidFill>
            <a:srgbClr val="EAE0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i="1" kern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Принятые денежных обязательств</a:t>
            </a:r>
            <a:endParaRPr lang="ru-RU" sz="1400" b="1" i="1" kern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259165" y="5209202"/>
            <a:ext cx="3245884" cy="365171"/>
          </a:xfrm>
          <a:prstGeom prst="rect">
            <a:avLst/>
          </a:prstGeom>
          <a:solidFill>
            <a:srgbClr val="EAE0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i="1" kern="0" dirty="0">
                <a:solidFill>
                  <a:schemeClr val="accent2"/>
                </a:solidFill>
                <a:latin typeface="Calibri" panose="020F0502020204030204" pitchFamily="34" charset="0"/>
              </a:rPr>
              <a:t>Экономия закупки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242670" y="4104571"/>
            <a:ext cx="3263644" cy="326979"/>
          </a:xfrm>
          <a:prstGeom prst="rect">
            <a:avLst/>
          </a:prstGeom>
          <a:solidFill>
            <a:srgbClr val="EAE0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i="1" kern="0" dirty="0">
                <a:solidFill>
                  <a:schemeClr val="accent2"/>
                </a:solidFill>
                <a:latin typeface="Calibri" panose="020F0502020204030204" pitchFamily="34" charset="0"/>
              </a:rPr>
              <a:t>Право на принятие обязательств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250828" y="5996256"/>
            <a:ext cx="3263644" cy="334300"/>
          </a:xfrm>
          <a:prstGeom prst="rect">
            <a:avLst/>
          </a:prstGeom>
          <a:solidFill>
            <a:srgbClr val="EAE0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i="1" kern="0" dirty="0">
                <a:solidFill>
                  <a:schemeClr val="accent2"/>
                </a:solidFill>
                <a:latin typeface="Calibri" panose="020F0502020204030204" pitchFamily="34" charset="0"/>
              </a:rPr>
              <a:t>Исполнено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251506" y="4847771"/>
            <a:ext cx="3254130" cy="333075"/>
          </a:xfrm>
          <a:prstGeom prst="rect">
            <a:avLst/>
          </a:prstGeom>
          <a:solidFill>
            <a:srgbClr val="EAE0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i="1" kern="0" dirty="0">
                <a:solidFill>
                  <a:schemeClr val="accent2"/>
                </a:solidFill>
                <a:latin typeface="Calibri" panose="020F0502020204030204" pitchFamily="34" charset="0"/>
              </a:rPr>
              <a:t>Принятые </a:t>
            </a:r>
            <a:r>
              <a:rPr lang="ru-RU" sz="1400" b="1" i="1" kern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обязательства</a:t>
            </a:r>
            <a:endParaRPr lang="ru-RU" sz="1400" b="1" i="1" kern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3584696" y="3716676"/>
            <a:ext cx="677773" cy="342254"/>
          </a:xfrm>
          <a:prstGeom prst="rect">
            <a:avLst/>
          </a:prstGeom>
          <a:solidFill>
            <a:srgbClr val="EAE0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700</a:t>
            </a:r>
            <a:endParaRPr lang="ru-RU" sz="1200" b="1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3576539" y="4089673"/>
            <a:ext cx="662220" cy="342254"/>
          </a:xfrm>
          <a:prstGeom prst="rect">
            <a:avLst/>
          </a:prstGeom>
          <a:solidFill>
            <a:srgbClr val="EAE0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0</a:t>
            </a:r>
            <a:endParaRPr lang="ru-RU" sz="1200" b="1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3576539" y="4468797"/>
            <a:ext cx="662220" cy="342254"/>
          </a:xfrm>
          <a:prstGeom prst="rect">
            <a:avLst/>
          </a:prstGeom>
          <a:solidFill>
            <a:srgbClr val="EAE0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0</a:t>
            </a:r>
            <a:endParaRPr lang="ru-RU" sz="1200" b="1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3576539" y="4847959"/>
            <a:ext cx="662220" cy="342254"/>
          </a:xfrm>
          <a:prstGeom prst="rect">
            <a:avLst/>
          </a:prstGeom>
          <a:solidFill>
            <a:srgbClr val="EAE0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0</a:t>
            </a:r>
            <a:endParaRPr lang="ru-RU" sz="1200" b="1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3576539" y="5220660"/>
            <a:ext cx="662220" cy="342254"/>
          </a:xfrm>
          <a:prstGeom prst="rect">
            <a:avLst/>
          </a:prstGeom>
          <a:solidFill>
            <a:srgbClr val="EAE0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0</a:t>
            </a:r>
            <a:endParaRPr lang="ru-RU" sz="1200" b="1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568877" y="5617641"/>
            <a:ext cx="662220" cy="342254"/>
          </a:xfrm>
          <a:prstGeom prst="rect">
            <a:avLst/>
          </a:prstGeom>
          <a:solidFill>
            <a:srgbClr val="EAE0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0</a:t>
            </a:r>
            <a:endParaRPr lang="ru-RU" sz="1200" b="1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3576539" y="6000979"/>
            <a:ext cx="662220" cy="329577"/>
          </a:xfrm>
          <a:prstGeom prst="rect">
            <a:avLst/>
          </a:prstGeom>
          <a:solidFill>
            <a:srgbClr val="EAE0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0</a:t>
            </a:r>
            <a:endParaRPr lang="ru-RU" sz="1200" b="1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122" name="Прямая со стрелкой 121"/>
          <p:cNvCxnSpPr/>
          <p:nvPr/>
        </p:nvCxnSpPr>
        <p:spPr>
          <a:xfrm flipH="1">
            <a:off x="6638715" y="2276872"/>
            <a:ext cx="6864" cy="167540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/>
          <p:nvPr/>
        </p:nvCxnSpPr>
        <p:spPr>
          <a:xfrm>
            <a:off x="7274970" y="2276871"/>
            <a:ext cx="3560" cy="46963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>
            <a:endCxn id="117" idx="3"/>
          </p:cNvCxnSpPr>
          <p:nvPr/>
        </p:nvCxnSpPr>
        <p:spPr>
          <a:xfrm flipH="1">
            <a:off x="4238759" y="3916343"/>
            <a:ext cx="2406820" cy="72358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 flipH="1">
            <a:off x="7109452" y="3498758"/>
            <a:ext cx="51276" cy="42889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/>
          <p:nvPr/>
        </p:nvCxnSpPr>
        <p:spPr>
          <a:xfrm>
            <a:off x="7628080" y="4541251"/>
            <a:ext cx="3560" cy="24475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127"/>
          <p:cNvCxnSpPr/>
          <p:nvPr/>
        </p:nvCxnSpPr>
        <p:spPr>
          <a:xfrm>
            <a:off x="7648691" y="5562914"/>
            <a:ext cx="3560" cy="24475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 стрелкой 129"/>
          <p:cNvCxnSpPr/>
          <p:nvPr/>
        </p:nvCxnSpPr>
        <p:spPr>
          <a:xfrm>
            <a:off x="2507364" y="1932139"/>
            <a:ext cx="192428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 стрелкой 131"/>
          <p:cNvCxnSpPr/>
          <p:nvPr/>
        </p:nvCxnSpPr>
        <p:spPr>
          <a:xfrm flipV="1">
            <a:off x="6792180" y="1916832"/>
            <a:ext cx="156083" cy="47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/>
          <p:nvPr/>
        </p:nvCxnSpPr>
        <p:spPr>
          <a:xfrm flipH="1">
            <a:off x="4262469" y="3879473"/>
            <a:ext cx="2846984" cy="11337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/>
          <p:nvPr/>
        </p:nvCxnSpPr>
        <p:spPr>
          <a:xfrm flipH="1">
            <a:off x="4262469" y="3885896"/>
            <a:ext cx="2846984" cy="153613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 стрелкой 134"/>
          <p:cNvCxnSpPr>
            <a:stCxn id="83" idx="1"/>
            <a:endCxn id="120" idx="3"/>
          </p:cNvCxnSpPr>
          <p:nvPr/>
        </p:nvCxnSpPr>
        <p:spPr>
          <a:xfrm flipH="1">
            <a:off x="4231097" y="5186576"/>
            <a:ext cx="2357128" cy="6021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>
            <a:stCxn id="92" idx="1"/>
          </p:cNvCxnSpPr>
          <p:nvPr/>
        </p:nvCxnSpPr>
        <p:spPr>
          <a:xfrm flipH="1">
            <a:off x="4238759" y="6165290"/>
            <a:ext cx="2349466" cy="1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2"/>
          <p:cNvSpPr txBox="1">
            <a:spLocks noChangeArrowheads="1"/>
          </p:cNvSpPr>
          <p:nvPr/>
        </p:nvSpPr>
        <p:spPr>
          <a:xfrm>
            <a:off x="-71514" y="219789"/>
            <a:ext cx="84697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2000" b="1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000">
                <a:cs typeface="Arial" charset="0"/>
              </a:defRPr>
            </a:lvl2pPr>
            <a:lvl3pPr>
              <a:defRPr sz="2000">
                <a:cs typeface="Arial" charset="0"/>
              </a:defRPr>
            </a:lvl3pPr>
            <a:lvl4pPr>
              <a:defRPr sz="2000">
                <a:cs typeface="Arial" charset="0"/>
              </a:defRPr>
            </a:lvl4pPr>
            <a:lvl5pPr>
              <a:defRPr sz="2000">
                <a:cs typeface="Arial" charset="0"/>
              </a:defRPr>
            </a:lvl5pPr>
            <a:lvl6pPr>
              <a:defRPr sz="2000">
                <a:cs typeface="Arial" charset="0"/>
              </a:defRPr>
            </a:lvl6pPr>
            <a:lvl7pPr>
              <a:defRPr sz="2000">
                <a:cs typeface="Arial" charset="0"/>
              </a:defRPr>
            </a:lvl7pPr>
            <a:lvl8pPr>
              <a:defRPr sz="2000">
                <a:cs typeface="Arial" charset="0"/>
              </a:defRPr>
            </a:lvl8pPr>
            <a:lvl9pPr>
              <a:defRPr sz="2000">
                <a:cs typeface="Arial" charset="0"/>
              </a:defRPr>
            </a:lvl9pPr>
          </a:lstStyle>
          <a:p>
            <a:r>
              <a:rPr lang="ru-RU" dirty="0" smtClean="0"/>
              <a:t>Формирование показателей </a:t>
            </a:r>
            <a:r>
              <a:rPr lang="ru-RU" u="sng" dirty="0" smtClean="0"/>
              <a:t>исполнения</a:t>
            </a:r>
            <a:r>
              <a:rPr lang="ru-RU" dirty="0" smtClean="0"/>
              <a:t> выплат по закупкам</a:t>
            </a:r>
            <a:endParaRPr lang="ru-RU" dirty="0"/>
          </a:p>
        </p:txBody>
      </p:sp>
      <p:cxnSp>
        <p:nvCxnSpPr>
          <p:cNvPr id="57" name="Прямая со стрелкой 56"/>
          <p:cNvCxnSpPr/>
          <p:nvPr/>
        </p:nvCxnSpPr>
        <p:spPr>
          <a:xfrm>
            <a:off x="4547910" y="1916832"/>
            <a:ext cx="240114" cy="167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770485" y="1426433"/>
            <a:ext cx="2021694" cy="859260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План – график закупок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918551" y="1926711"/>
            <a:ext cx="1404414" cy="241189"/>
          </a:xfrm>
          <a:prstGeom prst="roundRect">
            <a:avLst/>
          </a:prstGeom>
          <a:solidFill>
            <a:srgbClr val="EAE0B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5079125" y="1926710"/>
            <a:ext cx="1404414" cy="241189"/>
          </a:xfrm>
          <a:prstGeom prst="roundRect">
            <a:avLst/>
          </a:prstGeom>
          <a:solidFill>
            <a:srgbClr val="EAE0B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813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88481" y="980729"/>
            <a:ext cx="5528158" cy="5786708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200" dirty="0">
                <a:solidFill>
                  <a:schemeClr val="accent6"/>
                </a:solidFill>
              </a:rPr>
              <a:t>Управление </a:t>
            </a:r>
            <a:r>
              <a:rPr lang="ru-RU" sz="1200" dirty="0" smtClean="0">
                <a:solidFill>
                  <a:schemeClr val="accent6"/>
                </a:solidFill>
              </a:rPr>
              <a:t>финансово – хозяйственной деятельностью учреждения</a:t>
            </a:r>
            <a:endParaRPr lang="ru-RU" sz="1200" dirty="0">
              <a:solidFill>
                <a:schemeClr val="accent6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696065" y="2636536"/>
            <a:ext cx="3311247" cy="4104832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ru-RU" sz="1200" dirty="0" smtClean="0">
                <a:solidFill>
                  <a:schemeClr val="accent6"/>
                </a:solidFill>
              </a:rPr>
              <a:t>Бухгалтерский учет</a:t>
            </a:r>
            <a:endParaRPr lang="ru-RU" sz="1200" dirty="0">
              <a:solidFill>
                <a:schemeClr val="accent6"/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6948264" y="1427355"/>
            <a:ext cx="2016224" cy="849517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Реестр государственных контрактов</a:t>
            </a:r>
            <a:endParaRPr lang="ru-RU" sz="11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7224228" y="1921587"/>
            <a:ext cx="1404414" cy="241189"/>
          </a:xfrm>
          <a:prstGeom prst="roundRect">
            <a:avLst/>
          </a:prstGeom>
          <a:solidFill>
            <a:srgbClr val="EAE0B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 12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6660232" y="4450352"/>
            <a:ext cx="2097453" cy="719731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Денежные обязательства</a:t>
            </a:r>
            <a:endParaRPr lang="ru-RU" sz="11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7035709" y="4834046"/>
            <a:ext cx="1404414" cy="241189"/>
          </a:xfrm>
          <a:prstGeom prst="roundRect">
            <a:avLst/>
          </a:prstGeom>
          <a:solidFill>
            <a:srgbClr val="EAE0B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6684540" y="5967123"/>
            <a:ext cx="2086830" cy="729950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Банковские документы</a:t>
            </a:r>
            <a:endParaRPr lang="ru-RU" sz="11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7039692" y="6345248"/>
            <a:ext cx="1404414" cy="241189"/>
          </a:xfrm>
          <a:prstGeom prst="roundRect">
            <a:avLst/>
          </a:prstGeom>
          <a:solidFill>
            <a:srgbClr val="EAE0B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6660232" y="3653928"/>
            <a:ext cx="2110236" cy="783184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Бюджетные обязательства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7020271" y="4123566"/>
            <a:ext cx="1404414" cy="241189"/>
          </a:xfrm>
          <a:prstGeom prst="roundRect">
            <a:avLst/>
          </a:prstGeom>
          <a:solidFill>
            <a:srgbClr val="EAE0B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5866266" y="2722160"/>
            <a:ext cx="548634" cy="3947200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Проводка хозяйственной операции </a:t>
            </a:r>
            <a:endParaRPr lang="ru-RU" sz="11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246823" y="1556792"/>
            <a:ext cx="4457423" cy="5112568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План финансово – хозяйственной деятельности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Спецификация «Выплаты»</a:t>
            </a:r>
            <a:endParaRPr lang="ru-RU" sz="11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2612792" y="2055290"/>
            <a:ext cx="1322124" cy="241189"/>
          </a:xfrm>
          <a:prstGeom prst="roundRect">
            <a:avLst/>
          </a:prstGeom>
          <a:solidFill>
            <a:srgbClr val="EAE0B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 </a:t>
            </a:r>
            <a:r>
              <a:rPr lang="en-US" sz="1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lang="ru-RU" sz="1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4818409" y="2722160"/>
            <a:ext cx="632324" cy="3897191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Правила формирования сумм исполнения ПФХД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b="1" i="1" dirty="0" smtClean="0">
                <a:solidFill>
                  <a:srgbClr val="D1610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(Правила отнесения проводок ХО к показателям ПФХД)</a:t>
            </a:r>
            <a:endParaRPr lang="ru-RU" sz="1000" b="1" i="1" dirty="0">
              <a:solidFill>
                <a:srgbClr val="D1610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483287" y="2932393"/>
            <a:ext cx="3211953" cy="342254"/>
          </a:xfrm>
          <a:prstGeom prst="rect">
            <a:avLst/>
          </a:prstGeom>
          <a:solidFill>
            <a:srgbClr val="EAE0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i="1" kern="0" dirty="0">
                <a:solidFill>
                  <a:schemeClr val="accent2"/>
                </a:solidFill>
                <a:latin typeface="Calibri" panose="020F0502020204030204" pitchFamily="34" charset="0"/>
              </a:rPr>
              <a:t>Утверждено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483287" y="4878528"/>
            <a:ext cx="3211953" cy="356091"/>
          </a:xfrm>
          <a:prstGeom prst="rect">
            <a:avLst/>
          </a:prstGeom>
          <a:solidFill>
            <a:srgbClr val="EAE0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i="1" kern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Принятые денежных обязательств</a:t>
            </a:r>
            <a:endParaRPr lang="ru-RU" sz="1400" b="1" i="1" kern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475129" y="3587914"/>
            <a:ext cx="3221343" cy="326979"/>
          </a:xfrm>
          <a:prstGeom prst="rect">
            <a:avLst/>
          </a:prstGeom>
          <a:solidFill>
            <a:srgbClr val="EAE0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i="1" kern="0" dirty="0">
                <a:solidFill>
                  <a:schemeClr val="accent2"/>
                </a:solidFill>
                <a:latin typeface="Calibri" panose="020F0502020204030204" pitchFamily="34" charset="0"/>
              </a:rPr>
              <a:t>Право на принятие обязательств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483287" y="5517232"/>
            <a:ext cx="3221343" cy="334300"/>
          </a:xfrm>
          <a:prstGeom prst="rect">
            <a:avLst/>
          </a:prstGeom>
          <a:solidFill>
            <a:srgbClr val="EAE0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i="1" kern="0" dirty="0">
                <a:solidFill>
                  <a:schemeClr val="accent2"/>
                </a:solidFill>
                <a:latin typeface="Calibri" panose="020F0502020204030204" pitchFamily="34" charset="0"/>
              </a:rPr>
              <a:t>Исполнено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467543" y="4221088"/>
            <a:ext cx="3211953" cy="333075"/>
          </a:xfrm>
          <a:prstGeom prst="rect">
            <a:avLst/>
          </a:prstGeom>
          <a:solidFill>
            <a:srgbClr val="EAE0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i="1" kern="0" dirty="0">
                <a:solidFill>
                  <a:schemeClr val="accent2"/>
                </a:solidFill>
                <a:latin typeface="Calibri" panose="020F0502020204030204" pitchFamily="34" charset="0"/>
              </a:rPr>
              <a:t>Принятые </a:t>
            </a:r>
            <a:r>
              <a:rPr lang="ru-RU" sz="1400" b="1" i="1" kern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обязательства</a:t>
            </a:r>
            <a:endParaRPr lang="ru-RU" sz="1400" b="1" i="1" kern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3774667" y="2924944"/>
            <a:ext cx="663020" cy="342254"/>
          </a:xfrm>
          <a:prstGeom prst="rect">
            <a:avLst/>
          </a:prstGeom>
          <a:solidFill>
            <a:srgbClr val="EAE0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750</a:t>
            </a:r>
            <a:endParaRPr lang="ru-RU" sz="1200" b="1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3772625" y="3573016"/>
            <a:ext cx="663020" cy="342254"/>
          </a:xfrm>
          <a:prstGeom prst="rect">
            <a:avLst/>
          </a:prstGeom>
          <a:solidFill>
            <a:srgbClr val="EAE0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0</a:t>
            </a:r>
            <a:endParaRPr lang="ru-RU" sz="1200" b="1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3756881" y="4221276"/>
            <a:ext cx="663020" cy="342254"/>
          </a:xfrm>
          <a:prstGeom prst="rect">
            <a:avLst/>
          </a:prstGeom>
          <a:solidFill>
            <a:srgbClr val="EAE0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0</a:t>
            </a:r>
            <a:endParaRPr lang="ru-RU" sz="1200" b="1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779912" y="4869160"/>
            <a:ext cx="663020" cy="342254"/>
          </a:xfrm>
          <a:prstGeom prst="rect">
            <a:avLst/>
          </a:prstGeom>
          <a:solidFill>
            <a:srgbClr val="EAE0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0</a:t>
            </a:r>
            <a:endParaRPr lang="ru-RU" sz="1200" b="1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3772625" y="5517232"/>
            <a:ext cx="663020" cy="342254"/>
          </a:xfrm>
          <a:prstGeom prst="rect">
            <a:avLst/>
          </a:prstGeom>
          <a:solidFill>
            <a:srgbClr val="EAE0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0</a:t>
            </a:r>
            <a:endParaRPr lang="ru-RU" sz="1200" b="1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133" name="Прямая со стрелкой 132"/>
          <p:cNvCxnSpPr>
            <a:endCxn id="118" idx="3"/>
          </p:cNvCxnSpPr>
          <p:nvPr/>
        </p:nvCxnSpPr>
        <p:spPr>
          <a:xfrm flipH="1">
            <a:off x="4419901" y="4381108"/>
            <a:ext cx="1427188" cy="1129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 стрелкой 134"/>
          <p:cNvCxnSpPr>
            <a:endCxn id="120" idx="3"/>
          </p:cNvCxnSpPr>
          <p:nvPr/>
        </p:nvCxnSpPr>
        <p:spPr>
          <a:xfrm flipH="1">
            <a:off x="4442932" y="5029368"/>
            <a:ext cx="1423334" cy="1091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>
            <a:endCxn id="121" idx="3"/>
          </p:cNvCxnSpPr>
          <p:nvPr/>
        </p:nvCxnSpPr>
        <p:spPr>
          <a:xfrm flipH="1">
            <a:off x="4435645" y="5688171"/>
            <a:ext cx="1430622" cy="1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5688778" y="994267"/>
            <a:ext cx="3283184" cy="1556766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ru-RU" sz="1200" dirty="0" smtClean="0">
                <a:solidFill>
                  <a:schemeClr val="accent6"/>
                </a:solidFill>
              </a:rPr>
              <a:t>Расчет заработной платы</a:t>
            </a:r>
            <a:endParaRPr lang="ru-RU" sz="1200" dirty="0">
              <a:solidFill>
                <a:schemeClr val="accent6"/>
              </a:solidFill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5847090" y="1401138"/>
            <a:ext cx="2919134" cy="778848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Свод проводок по выплатам</a:t>
            </a:r>
            <a:endParaRPr lang="ru-RU" sz="11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6863352" y="1883288"/>
            <a:ext cx="1404414" cy="241189"/>
          </a:xfrm>
          <a:prstGeom prst="roundRect">
            <a:avLst/>
          </a:prstGeom>
          <a:solidFill>
            <a:srgbClr val="EAE0B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3" name="Прямая со стрелкой 122"/>
          <p:cNvCxnSpPr/>
          <p:nvPr/>
        </p:nvCxnSpPr>
        <p:spPr>
          <a:xfrm>
            <a:off x="6140583" y="2162776"/>
            <a:ext cx="0" cy="5593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Скругленный прямоугольник 59"/>
          <p:cNvSpPr/>
          <p:nvPr/>
        </p:nvSpPr>
        <p:spPr>
          <a:xfrm>
            <a:off x="6655988" y="2866176"/>
            <a:ext cx="2110236" cy="778546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Внутренние документы (бухгалтерская справка)</a:t>
            </a:r>
            <a:endParaRPr lang="ru-RU" sz="11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7016027" y="3335814"/>
            <a:ext cx="1404414" cy="241189"/>
          </a:xfrm>
          <a:prstGeom prst="roundRect">
            <a:avLst/>
          </a:prstGeom>
          <a:solidFill>
            <a:srgbClr val="EAE0B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4" name="Прямая со стрелкой 73"/>
          <p:cNvCxnSpPr/>
          <p:nvPr/>
        </p:nvCxnSpPr>
        <p:spPr>
          <a:xfrm flipH="1">
            <a:off x="6429078" y="4113076"/>
            <a:ext cx="214891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flipH="1">
            <a:off x="6445341" y="3284984"/>
            <a:ext cx="214891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Скругленный прямоугольник 78"/>
          <p:cNvSpPr/>
          <p:nvPr/>
        </p:nvSpPr>
        <p:spPr>
          <a:xfrm>
            <a:off x="6674307" y="5194505"/>
            <a:ext cx="2097453" cy="745175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Кассовые документы</a:t>
            </a:r>
            <a:endParaRPr lang="ru-RU" sz="11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7039692" y="5583929"/>
            <a:ext cx="1404414" cy="241189"/>
          </a:xfrm>
          <a:prstGeom prst="roundRect">
            <a:avLst/>
          </a:prstGeom>
          <a:solidFill>
            <a:srgbClr val="EAE0B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</a:t>
            </a: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2" name="Прямая со стрелкой 81"/>
          <p:cNvCxnSpPr/>
          <p:nvPr/>
        </p:nvCxnSpPr>
        <p:spPr>
          <a:xfrm flipH="1">
            <a:off x="6445341" y="4797152"/>
            <a:ext cx="214891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H="1">
            <a:off x="6444208" y="5589240"/>
            <a:ext cx="214891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flipH="1">
            <a:off x="6445341" y="6309320"/>
            <a:ext cx="214891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-71513" y="219789"/>
            <a:ext cx="8339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2000" b="1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000">
                <a:cs typeface="Arial" charset="0"/>
              </a:defRPr>
            </a:lvl2pPr>
            <a:lvl3pPr>
              <a:defRPr sz="2000">
                <a:cs typeface="Arial" charset="0"/>
              </a:defRPr>
            </a:lvl3pPr>
            <a:lvl4pPr>
              <a:defRPr sz="2000">
                <a:cs typeface="Arial" charset="0"/>
              </a:defRPr>
            </a:lvl4pPr>
            <a:lvl5pPr>
              <a:defRPr sz="2000">
                <a:cs typeface="Arial" charset="0"/>
              </a:defRPr>
            </a:lvl5pPr>
            <a:lvl6pPr>
              <a:defRPr sz="2000">
                <a:cs typeface="Arial" charset="0"/>
              </a:defRPr>
            </a:lvl6pPr>
            <a:lvl7pPr>
              <a:defRPr sz="2000">
                <a:cs typeface="Arial" charset="0"/>
              </a:defRPr>
            </a:lvl7pPr>
            <a:lvl8pPr>
              <a:defRPr sz="2000">
                <a:cs typeface="Arial" charset="0"/>
              </a:defRPr>
            </a:lvl8pPr>
            <a:lvl9pPr>
              <a:defRPr sz="2000">
                <a:cs typeface="Arial" charset="0"/>
              </a:defRPr>
            </a:lvl9pPr>
          </a:lstStyle>
          <a:p>
            <a:r>
              <a:rPr lang="ru-RU" dirty="0" smtClean="0"/>
              <a:t>Формирование показателей </a:t>
            </a:r>
            <a:r>
              <a:rPr lang="ru-RU" u="sng" dirty="0" smtClean="0"/>
              <a:t>исполнения</a:t>
            </a:r>
            <a:r>
              <a:rPr lang="ru-RU" dirty="0" smtClean="0"/>
              <a:t> иных выплат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876352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395536" y="1628800"/>
            <a:ext cx="8280920" cy="35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</a:rPr>
              <a:t>Приказ Министерства Финансов от </a:t>
            </a:r>
            <a:r>
              <a:rPr lang="ru-RU" sz="1600" b="1" dirty="0">
                <a:solidFill>
                  <a:srgbClr val="002060"/>
                </a:solidFill>
              </a:rPr>
              <a:t>28 июля 2010 г. N 81н </a:t>
            </a:r>
            <a:r>
              <a:rPr lang="ru-RU" sz="1600" i="1" u="sng" dirty="0">
                <a:solidFill>
                  <a:srgbClr val="002060"/>
                </a:solidFill>
              </a:rPr>
              <a:t>(ред. от 13.12.2017</a:t>
            </a:r>
            <a:r>
              <a:rPr lang="ru-RU" sz="1600" i="1" u="sng" dirty="0" smtClean="0">
                <a:solidFill>
                  <a:srgbClr val="002060"/>
                </a:solidFill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ru-RU" sz="1400" i="1" dirty="0" smtClean="0">
                <a:solidFill>
                  <a:srgbClr val="002060"/>
                </a:solidFill>
              </a:rPr>
              <a:t>«</a:t>
            </a:r>
            <a:r>
              <a:rPr lang="ru-RU" sz="1400" i="1" dirty="0">
                <a:solidFill>
                  <a:srgbClr val="002060"/>
                </a:solidFill>
              </a:rPr>
              <a:t>О требованиях к плану финансово-хозяйственной деятельности государственного (муниципального) учреждения</a:t>
            </a:r>
            <a:r>
              <a:rPr lang="ru-RU" sz="1400" i="1" dirty="0" smtClean="0">
                <a:solidFill>
                  <a:srgbClr val="002060"/>
                </a:solidFill>
              </a:rPr>
              <a:t>»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</a:rPr>
              <a:t>Приказ </a:t>
            </a:r>
            <a:r>
              <a:rPr lang="ru-RU" sz="1600" b="1" dirty="0" smtClean="0">
                <a:solidFill>
                  <a:srgbClr val="002060"/>
                </a:solidFill>
              </a:rPr>
              <a:t>Минздрава </a:t>
            </a:r>
            <a:r>
              <a:rPr lang="ru-RU" sz="1600" b="1" dirty="0">
                <a:solidFill>
                  <a:srgbClr val="002060"/>
                </a:solidFill>
              </a:rPr>
              <a:t>России от 09.12.2016 N </a:t>
            </a:r>
            <a:r>
              <a:rPr lang="ru-RU" sz="1600" b="1" dirty="0" smtClean="0">
                <a:solidFill>
                  <a:srgbClr val="002060"/>
                </a:solidFill>
              </a:rPr>
              <a:t>951н </a:t>
            </a:r>
            <a:r>
              <a:rPr lang="ru-RU" sz="1600" i="1" u="sng" dirty="0">
                <a:solidFill>
                  <a:srgbClr val="002060"/>
                </a:solidFill>
              </a:rPr>
              <a:t>(ред. от 08.09.2017</a:t>
            </a:r>
            <a:r>
              <a:rPr lang="ru-RU" sz="1600" i="1" u="sng" dirty="0" smtClean="0">
                <a:solidFill>
                  <a:srgbClr val="002060"/>
                </a:solidFill>
              </a:rPr>
              <a:t>)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ru-RU" sz="1400" i="1" dirty="0" smtClean="0">
                <a:solidFill>
                  <a:srgbClr val="002060"/>
                </a:solidFill>
              </a:rPr>
              <a:t>«Об </a:t>
            </a:r>
            <a:r>
              <a:rPr lang="ru-RU" sz="1400" i="1" dirty="0">
                <a:solidFill>
                  <a:srgbClr val="002060"/>
                </a:solidFill>
              </a:rPr>
              <a:t>утверждении Порядка составления и утверждения плана финансово-хозяйственной деятельности федеральных государственных учреждений, подведомственных Министерству здравоохранения Российской </a:t>
            </a:r>
            <a:r>
              <a:rPr lang="ru-RU" sz="1400" i="1" dirty="0" smtClean="0">
                <a:solidFill>
                  <a:srgbClr val="002060"/>
                </a:solidFill>
              </a:rPr>
              <a:t>Федерации»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</a:rPr>
              <a:t>Приказ ФАНО России от 17.05.2016 N </a:t>
            </a:r>
            <a:r>
              <a:rPr lang="ru-RU" sz="1600" b="1" dirty="0" smtClean="0">
                <a:solidFill>
                  <a:srgbClr val="002060"/>
                </a:solidFill>
              </a:rPr>
              <a:t>23н </a:t>
            </a:r>
            <a:r>
              <a:rPr lang="ru-RU" sz="1600" i="1" dirty="0" smtClean="0">
                <a:solidFill>
                  <a:srgbClr val="002060"/>
                </a:solidFill>
              </a:rPr>
              <a:t>(ред</a:t>
            </a:r>
            <a:r>
              <a:rPr lang="ru-RU" sz="1600" i="1" dirty="0">
                <a:solidFill>
                  <a:srgbClr val="002060"/>
                </a:solidFill>
              </a:rPr>
              <a:t>. от 28.04.2017)</a:t>
            </a:r>
          </a:p>
          <a:p>
            <a:pPr>
              <a:spcAft>
                <a:spcPts val="1200"/>
              </a:spcAft>
            </a:pPr>
            <a:r>
              <a:rPr lang="ru-RU" sz="1400" i="1" dirty="0" smtClean="0">
                <a:solidFill>
                  <a:srgbClr val="002060"/>
                </a:solidFill>
              </a:rPr>
              <a:t>«Об </a:t>
            </a:r>
            <a:r>
              <a:rPr lang="ru-RU" sz="1400" i="1" dirty="0">
                <a:solidFill>
                  <a:srgbClr val="002060"/>
                </a:solidFill>
              </a:rPr>
              <a:t>утверждении Порядка составления и утверждения плана финансово-хозяйственной деятельности федеральных государственных учреждений, находящихся в ведении Федерального агентства научных </a:t>
            </a:r>
            <a:r>
              <a:rPr lang="ru-RU" sz="1400" i="1" dirty="0" smtClean="0">
                <a:solidFill>
                  <a:srgbClr val="002060"/>
                </a:solidFill>
              </a:rPr>
              <a:t>организаций»</a:t>
            </a:r>
          </a:p>
        </p:txBody>
      </p:sp>
      <p:sp>
        <p:nvSpPr>
          <p:cNvPr id="47" name="Rectangle 2"/>
          <p:cNvSpPr txBox="1">
            <a:spLocks noChangeArrowheads="1"/>
          </p:cNvSpPr>
          <p:nvPr/>
        </p:nvSpPr>
        <p:spPr>
          <a:xfrm>
            <a:off x="31708" y="44624"/>
            <a:ext cx="9036300" cy="6432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Законодательство</a:t>
            </a:r>
          </a:p>
        </p:txBody>
      </p:sp>
    </p:spTree>
    <p:extLst>
      <p:ext uri="{BB962C8B-B14F-4D97-AF65-F5344CB8AC3E}">
        <p14:creationId xmlns="" xmlns:p14="http://schemas.microsoft.com/office/powerpoint/2010/main" val="1797073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37" y="908720"/>
            <a:ext cx="9002263" cy="2739958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47" name="Rectangle 2"/>
          <p:cNvSpPr txBox="1">
            <a:spLocks noChangeArrowheads="1"/>
          </p:cNvSpPr>
          <p:nvPr/>
        </p:nvSpPr>
        <p:spPr>
          <a:xfrm>
            <a:off x="107504" y="188640"/>
            <a:ext cx="8136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2000" b="1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000">
                <a:cs typeface="Arial" charset="0"/>
              </a:defRPr>
            </a:lvl2pPr>
            <a:lvl3pPr>
              <a:defRPr sz="2000">
                <a:cs typeface="Arial" charset="0"/>
              </a:defRPr>
            </a:lvl3pPr>
            <a:lvl4pPr>
              <a:defRPr sz="2000">
                <a:cs typeface="Arial" charset="0"/>
              </a:defRPr>
            </a:lvl4pPr>
            <a:lvl5pPr>
              <a:defRPr sz="2000">
                <a:cs typeface="Arial" charset="0"/>
              </a:defRPr>
            </a:lvl5pPr>
            <a:lvl6pPr>
              <a:defRPr sz="2000">
                <a:cs typeface="Arial" charset="0"/>
              </a:defRPr>
            </a:lvl6pPr>
            <a:lvl7pPr>
              <a:defRPr sz="2000">
                <a:cs typeface="Arial" charset="0"/>
              </a:defRPr>
            </a:lvl7pPr>
            <a:lvl8pPr>
              <a:defRPr sz="2000">
                <a:cs typeface="Arial" charset="0"/>
              </a:defRPr>
            </a:lvl8pPr>
            <a:lvl9pPr>
              <a:defRPr sz="2000">
                <a:cs typeface="Arial" charset="0"/>
              </a:defRPr>
            </a:lvl9pPr>
          </a:lstStyle>
          <a:p>
            <a:pPr algn="ctr"/>
            <a:r>
              <a:rPr lang="ru-RU" dirty="0" smtClean="0"/>
              <a:t>Оперативный анализ и контроль исполнение плана ФХД</a:t>
            </a:r>
            <a:endParaRPr lang="ru-RU" u="sng" dirty="0"/>
          </a:p>
        </p:txBody>
      </p:sp>
      <p:pic>
        <p:nvPicPr>
          <p:cNvPr id="4100" name="Picture 4" descr="C:\Users\Pismenuk\AppData\Local\Temp\SNAGHTML57481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69410"/>
            <a:ext cx="5667028" cy="4975278"/>
          </a:xfrm>
          <a:prstGeom prst="rect">
            <a:avLst/>
          </a:prstGeom>
          <a:noFill/>
          <a:ln>
            <a:solidFill>
              <a:srgbClr val="008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44708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/>
          <p:cNvSpPr txBox="1">
            <a:spLocks noChangeArrowheads="1"/>
          </p:cNvSpPr>
          <p:nvPr/>
        </p:nvSpPr>
        <p:spPr>
          <a:xfrm>
            <a:off x="107504" y="188640"/>
            <a:ext cx="8136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2000" b="1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000">
                <a:cs typeface="Arial" charset="0"/>
              </a:defRPr>
            </a:lvl2pPr>
            <a:lvl3pPr>
              <a:defRPr sz="2000">
                <a:cs typeface="Arial" charset="0"/>
              </a:defRPr>
            </a:lvl3pPr>
            <a:lvl4pPr>
              <a:defRPr sz="2000">
                <a:cs typeface="Arial" charset="0"/>
              </a:defRPr>
            </a:lvl4pPr>
            <a:lvl5pPr>
              <a:defRPr sz="2000">
                <a:cs typeface="Arial" charset="0"/>
              </a:defRPr>
            </a:lvl5pPr>
            <a:lvl6pPr>
              <a:defRPr sz="2000">
                <a:cs typeface="Arial" charset="0"/>
              </a:defRPr>
            </a:lvl6pPr>
            <a:lvl7pPr>
              <a:defRPr sz="2000">
                <a:cs typeface="Arial" charset="0"/>
              </a:defRPr>
            </a:lvl7pPr>
            <a:lvl8pPr>
              <a:defRPr sz="2000">
                <a:cs typeface="Arial" charset="0"/>
              </a:defRPr>
            </a:lvl8pPr>
            <a:lvl9pPr>
              <a:defRPr sz="2000">
                <a:cs typeface="Arial" charset="0"/>
              </a:defRPr>
            </a:lvl9pPr>
          </a:lstStyle>
          <a:p>
            <a:pPr algn="ctr"/>
            <a:r>
              <a:rPr lang="ru-RU" dirty="0" smtClean="0"/>
              <a:t>Оперативный анализ и контроль исполнение плана ФХД</a:t>
            </a:r>
            <a:endParaRPr lang="ru-RU" u="sng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836712"/>
            <a:ext cx="9004907" cy="2792525"/>
          </a:xfrm>
          <a:prstGeom prst="rect">
            <a:avLst/>
          </a:prstGeom>
          <a:ln>
            <a:solidFill>
              <a:srgbClr val="008000"/>
            </a:solidFill>
          </a:ln>
        </p:spPr>
      </p:pic>
      <p:pic>
        <p:nvPicPr>
          <p:cNvPr id="8196" name="Picture 4" descr="C:\Users\Pismenuk\AppData\Local\Temp\SNAGHTML57bdf1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79803"/>
            <a:ext cx="6075139" cy="5333573"/>
          </a:xfrm>
          <a:prstGeom prst="rect">
            <a:avLst/>
          </a:prstGeom>
          <a:noFill/>
          <a:ln>
            <a:solidFill>
              <a:srgbClr val="008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744" y="1268760"/>
            <a:ext cx="648072" cy="21104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49383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/>
          <p:cNvSpPr txBox="1">
            <a:spLocks noChangeArrowheads="1"/>
          </p:cNvSpPr>
          <p:nvPr/>
        </p:nvSpPr>
        <p:spPr>
          <a:xfrm>
            <a:off x="107504" y="188640"/>
            <a:ext cx="8136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2000" b="1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000">
                <a:cs typeface="Arial" charset="0"/>
              </a:defRPr>
            </a:lvl2pPr>
            <a:lvl3pPr>
              <a:defRPr sz="2000">
                <a:cs typeface="Arial" charset="0"/>
              </a:defRPr>
            </a:lvl3pPr>
            <a:lvl4pPr>
              <a:defRPr sz="2000">
                <a:cs typeface="Arial" charset="0"/>
              </a:defRPr>
            </a:lvl4pPr>
            <a:lvl5pPr>
              <a:defRPr sz="2000">
                <a:cs typeface="Arial" charset="0"/>
              </a:defRPr>
            </a:lvl5pPr>
            <a:lvl6pPr>
              <a:defRPr sz="2000">
                <a:cs typeface="Arial" charset="0"/>
              </a:defRPr>
            </a:lvl6pPr>
            <a:lvl7pPr>
              <a:defRPr sz="2000">
                <a:cs typeface="Arial" charset="0"/>
              </a:defRPr>
            </a:lvl7pPr>
            <a:lvl8pPr>
              <a:defRPr sz="2000">
                <a:cs typeface="Arial" charset="0"/>
              </a:defRPr>
            </a:lvl8pPr>
            <a:lvl9pPr>
              <a:defRPr sz="2000">
                <a:cs typeface="Arial" charset="0"/>
              </a:defRPr>
            </a:lvl9pPr>
          </a:lstStyle>
          <a:p>
            <a:pPr algn="ctr"/>
            <a:r>
              <a:rPr lang="ru-RU" dirty="0" smtClean="0"/>
              <a:t>Просмотр сумм исполнения показателя ПФХД</a:t>
            </a:r>
            <a:endParaRPr lang="ru-RU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310" y="908720"/>
            <a:ext cx="8865178" cy="58687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2770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/>
          <p:cNvSpPr txBox="1">
            <a:spLocks noChangeArrowheads="1"/>
          </p:cNvSpPr>
          <p:nvPr/>
        </p:nvSpPr>
        <p:spPr>
          <a:xfrm>
            <a:off x="134645" y="200543"/>
            <a:ext cx="8136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2000" b="1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000">
                <a:cs typeface="Arial" charset="0"/>
              </a:defRPr>
            </a:lvl2pPr>
            <a:lvl3pPr>
              <a:defRPr sz="2000">
                <a:cs typeface="Arial" charset="0"/>
              </a:defRPr>
            </a:lvl3pPr>
            <a:lvl4pPr>
              <a:defRPr sz="2000">
                <a:cs typeface="Arial" charset="0"/>
              </a:defRPr>
            </a:lvl4pPr>
            <a:lvl5pPr>
              <a:defRPr sz="2000">
                <a:cs typeface="Arial" charset="0"/>
              </a:defRPr>
            </a:lvl5pPr>
            <a:lvl6pPr>
              <a:defRPr sz="2000">
                <a:cs typeface="Arial" charset="0"/>
              </a:defRPr>
            </a:lvl6pPr>
            <a:lvl7pPr>
              <a:defRPr sz="2000">
                <a:cs typeface="Arial" charset="0"/>
              </a:defRPr>
            </a:lvl7pPr>
            <a:lvl8pPr>
              <a:defRPr sz="2000">
                <a:cs typeface="Arial" charset="0"/>
              </a:defRPr>
            </a:lvl8pPr>
            <a:lvl9pPr>
              <a:defRPr sz="2000">
                <a:cs typeface="Arial" charset="0"/>
              </a:defRPr>
            </a:lvl9pPr>
          </a:lstStyle>
          <a:p>
            <a:pPr algn="ctr"/>
            <a:r>
              <a:rPr lang="ru-RU" dirty="0" smtClean="0"/>
              <a:t>Просмотр ХО и первичного документа исполнения </a:t>
            </a:r>
            <a:r>
              <a:rPr lang="ru-RU" dirty="0"/>
              <a:t>ПФХД</a:t>
            </a:r>
            <a:endParaRPr lang="ru-RU" u="sng" dirty="0"/>
          </a:p>
        </p:txBody>
      </p:sp>
      <p:pic>
        <p:nvPicPr>
          <p:cNvPr id="9218" name="Picture 2" descr="C:\Users\Pismenuk\AppData\Local\Temp\SNAGHTML58622fb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9309" b="45124"/>
          <a:stretch/>
        </p:blipFill>
        <p:spPr bwMode="auto">
          <a:xfrm>
            <a:off x="107504" y="836712"/>
            <a:ext cx="6701288" cy="2088232"/>
          </a:xfrm>
          <a:prstGeom prst="rect">
            <a:avLst/>
          </a:prstGeom>
          <a:noFill/>
          <a:ln>
            <a:solidFill>
              <a:srgbClr val="008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Pismenuk\AppData\Local\Temp\SNAGHTML58b6dd7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07" b="61372"/>
          <a:stretch/>
        </p:blipFill>
        <p:spPr bwMode="auto">
          <a:xfrm>
            <a:off x="4932040" y="3122247"/>
            <a:ext cx="3816424" cy="1602898"/>
          </a:xfrm>
          <a:prstGeom prst="rect">
            <a:avLst/>
          </a:prstGeom>
          <a:noFill/>
          <a:ln>
            <a:solidFill>
              <a:srgbClr val="008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C:\Users\Pismenuk\AppData\Local\Temp\SNAGHTML59006f6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8669" b="66833"/>
          <a:stretch/>
        </p:blipFill>
        <p:spPr bwMode="auto">
          <a:xfrm>
            <a:off x="4075881" y="4941168"/>
            <a:ext cx="5032623" cy="792088"/>
          </a:xfrm>
          <a:prstGeom prst="rect">
            <a:avLst/>
          </a:prstGeom>
          <a:noFill/>
          <a:ln>
            <a:solidFill>
              <a:srgbClr val="008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C:\Users\Pismenuk\AppData\Local\Temp\SNAGHTML591917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9" y="3501008"/>
            <a:ext cx="3788081" cy="3184184"/>
          </a:xfrm>
          <a:prstGeom prst="rect">
            <a:avLst/>
          </a:prstGeom>
          <a:noFill/>
          <a:ln>
            <a:solidFill>
              <a:srgbClr val="008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5868144" y="2966217"/>
            <a:ext cx="216024" cy="14401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700780" y="4750156"/>
            <a:ext cx="216024" cy="14401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 flipH="1">
            <a:off x="3891892" y="5239217"/>
            <a:ext cx="144016" cy="19598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755576" y="3038225"/>
            <a:ext cx="792088" cy="390775"/>
          </a:xfrm>
          <a:prstGeom prst="downArrow">
            <a:avLst/>
          </a:prstGeom>
          <a:solidFill>
            <a:srgbClr val="BFDFDE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0800000">
            <a:off x="2375756" y="3038224"/>
            <a:ext cx="792088" cy="390775"/>
          </a:xfrm>
          <a:prstGeom prst="downArrow">
            <a:avLst/>
          </a:prstGeom>
          <a:solidFill>
            <a:srgbClr val="BFDFDE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4153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/>
          <p:cNvSpPr txBox="1">
            <a:spLocks noChangeArrowheads="1"/>
          </p:cNvSpPr>
          <p:nvPr/>
        </p:nvSpPr>
        <p:spPr>
          <a:xfrm>
            <a:off x="59780" y="220578"/>
            <a:ext cx="79686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2000" b="1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000">
                <a:cs typeface="Arial" charset="0"/>
              </a:defRPr>
            </a:lvl2pPr>
            <a:lvl3pPr>
              <a:defRPr sz="2000">
                <a:cs typeface="Arial" charset="0"/>
              </a:defRPr>
            </a:lvl3pPr>
            <a:lvl4pPr>
              <a:defRPr sz="2000">
                <a:cs typeface="Arial" charset="0"/>
              </a:defRPr>
            </a:lvl4pPr>
            <a:lvl5pPr>
              <a:defRPr sz="2000">
                <a:cs typeface="Arial" charset="0"/>
              </a:defRPr>
            </a:lvl5pPr>
            <a:lvl6pPr>
              <a:defRPr sz="2000">
                <a:cs typeface="Arial" charset="0"/>
              </a:defRPr>
            </a:lvl6pPr>
            <a:lvl7pPr>
              <a:defRPr sz="2000">
                <a:cs typeface="Arial" charset="0"/>
              </a:defRPr>
            </a:lvl7pPr>
            <a:lvl8pPr>
              <a:defRPr sz="2000">
                <a:cs typeface="Arial" charset="0"/>
              </a:defRPr>
            </a:lvl8pPr>
            <a:lvl9pPr>
              <a:defRPr sz="2000">
                <a:cs typeface="Arial" charset="0"/>
              </a:defRPr>
            </a:lvl9pPr>
          </a:lstStyle>
          <a:p>
            <a:r>
              <a:rPr lang="ru-RU" dirty="0"/>
              <a:t>Оперативный контроль </a:t>
            </a:r>
            <a:r>
              <a:rPr lang="ru-RU" dirty="0" smtClean="0"/>
              <a:t>данных в </a:t>
            </a:r>
            <a:r>
              <a:rPr lang="ru-RU" dirty="0"/>
              <a:t>разделе ПФХД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7504" y="888867"/>
            <a:ext cx="8876007" cy="58525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План финансово – хозяйственной деятельности</a:t>
            </a: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179512" y="1176103"/>
            <a:ext cx="8712968" cy="2181027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Спецификация «Выплаты»</a:t>
            </a:r>
            <a:endParaRPr lang="ru-RU" sz="11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899125" y="1561618"/>
            <a:ext cx="1067849" cy="342254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Утверждено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4371007" y="1564429"/>
            <a:ext cx="1067849" cy="356091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Принятые ДО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2051252" y="1564429"/>
            <a:ext cx="1067849" cy="348454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принятие БО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3200620" y="1556792"/>
            <a:ext cx="1088868" cy="363728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Принятые БО</a:t>
            </a:r>
            <a:endParaRPr lang="ru-RU" sz="1000" b="1" kern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899125" y="1916832"/>
            <a:ext cx="1067849" cy="342254"/>
          </a:xfrm>
          <a:prstGeom prst="rect">
            <a:avLst/>
          </a:prstGeom>
          <a:solidFill>
            <a:srgbClr val="EAE0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473238" y="1916832"/>
            <a:ext cx="344367" cy="342254"/>
          </a:xfrm>
          <a:prstGeom prst="rect">
            <a:avLst/>
          </a:prstGeom>
          <a:solidFill>
            <a:srgbClr val="FFFFCC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520375" y="1564429"/>
            <a:ext cx="1067849" cy="356091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5520375" y="1917031"/>
            <a:ext cx="1067849" cy="342254"/>
          </a:xfrm>
          <a:prstGeom prst="rect">
            <a:avLst/>
          </a:prstGeom>
          <a:solidFill>
            <a:srgbClr val="EAE0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  <a:endParaRPr lang="ru-RU" sz="1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688490" y="1916832"/>
            <a:ext cx="2131982" cy="342254"/>
          </a:xfrm>
          <a:prstGeom prst="rect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Утверждено ≤ Исполнено</a:t>
            </a:r>
            <a:endParaRPr lang="ru-RU" sz="12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688490" y="2276734"/>
            <a:ext cx="2131982" cy="342254"/>
          </a:xfrm>
          <a:prstGeom prst="rect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принятие ≤ 0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73238" y="2284955"/>
            <a:ext cx="344367" cy="342254"/>
          </a:xfrm>
          <a:prstGeom prst="rect">
            <a:avLst/>
          </a:prstGeom>
          <a:solidFill>
            <a:srgbClr val="FFFFCC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ru-RU" sz="1000" b="1" kern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044738" y="2284446"/>
            <a:ext cx="1067849" cy="342254"/>
          </a:xfrm>
          <a:prstGeom prst="rect">
            <a:avLst/>
          </a:prstGeom>
          <a:solidFill>
            <a:srgbClr val="EAE0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- 100</a:t>
            </a:r>
            <a:endParaRPr lang="ru-RU" sz="1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688490" y="2636912"/>
            <a:ext cx="2131982" cy="342254"/>
          </a:xfrm>
          <a:prstGeom prst="rect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БО </a:t>
            </a:r>
            <a:r>
              <a:rPr lang="ru-RU" sz="1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ru-RU" sz="12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Принятые ДО</a:t>
            </a:r>
            <a:endParaRPr lang="ru-RU" sz="12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67544" y="2655322"/>
            <a:ext cx="344367" cy="342254"/>
          </a:xfrm>
          <a:prstGeom prst="rect">
            <a:avLst/>
          </a:prstGeom>
          <a:solidFill>
            <a:srgbClr val="FFFFCC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00" b="1" kern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b="1" kern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211129" y="2629156"/>
            <a:ext cx="1067849" cy="342254"/>
          </a:xfrm>
          <a:prstGeom prst="rect">
            <a:avLst/>
          </a:prstGeom>
          <a:solidFill>
            <a:srgbClr val="EAE0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endParaRPr lang="ru-RU" sz="1000" b="1" kern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369870" y="2629156"/>
            <a:ext cx="1067849" cy="342254"/>
          </a:xfrm>
          <a:prstGeom prst="rect">
            <a:avLst/>
          </a:prstGeom>
          <a:solidFill>
            <a:srgbClr val="EAE0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endParaRPr lang="ru-RU" sz="1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688490" y="2996952"/>
            <a:ext cx="2131982" cy="342254"/>
          </a:xfrm>
          <a:prstGeom prst="rect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ДО </a:t>
            </a:r>
            <a:r>
              <a:rPr lang="ru-RU" sz="1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ru-RU" sz="12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</a:t>
            </a:r>
            <a:endParaRPr lang="ru-RU" sz="12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67544" y="3014876"/>
            <a:ext cx="344367" cy="342254"/>
          </a:xfrm>
          <a:prstGeom prst="rect">
            <a:avLst/>
          </a:prstGeom>
          <a:solidFill>
            <a:srgbClr val="FFFFCC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ru-RU" sz="1000" b="1" kern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520374" y="2996952"/>
            <a:ext cx="1067849" cy="342254"/>
          </a:xfrm>
          <a:prstGeom prst="rect">
            <a:avLst/>
          </a:prstGeom>
          <a:solidFill>
            <a:srgbClr val="EAE0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  <a:endParaRPr lang="ru-RU" sz="1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369870" y="2997090"/>
            <a:ext cx="1067849" cy="342254"/>
          </a:xfrm>
          <a:prstGeom prst="rect">
            <a:avLst/>
          </a:prstGeom>
          <a:solidFill>
            <a:srgbClr val="EAE0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endParaRPr lang="ru-RU" sz="1000" b="1" kern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179512" y="3408352"/>
            <a:ext cx="8712968" cy="1820848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Спецификация «Поступления» </a:t>
            </a:r>
            <a:endParaRPr lang="ru-RU" sz="11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821423" y="3742506"/>
            <a:ext cx="1067849" cy="342254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Утверждено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1973550" y="3745317"/>
            <a:ext cx="1067849" cy="348454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Начислено</a:t>
            </a:r>
            <a:endParaRPr lang="ru-RU" sz="1000" b="1" kern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3122918" y="3745316"/>
            <a:ext cx="1088868" cy="358899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</a:t>
            </a:r>
            <a:endParaRPr lang="ru-RU" sz="1000" b="1" kern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821423" y="4104215"/>
            <a:ext cx="1062741" cy="342255"/>
          </a:xfrm>
          <a:prstGeom prst="rect">
            <a:avLst/>
          </a:prstGeom>
          <a:solidFill>
            <a:srgbClr val="EAE0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395536" y="4086876"/>
            <a:ext cx="344367" cy="342254"/>
          </a:xfrm>
          <a:prstGeom prst="rect">
            <a:avLst/>
          </a:prstGeom>
          <a:solidFill>
            <a:srgbClr val="FFFFCC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3119101" y="4120538"/>
            <a:ext cx="1075077" cy="320641"/>
          </a:xfrm>
          <a:prstGeom prst="rect">
            <a:avLst/>
          </a:prstGeom>
          <a:solidFill>
            <a:srgbClr val="EAE0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  <a:endParaRPr lang="ru-RU" sz="1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6688490" y="4104216"/>
            <a:ext cx="2131982" cy="342254"/>
          </a:xfrm>
          <a:prstGeom prst="rect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Утверждено ≤ Исполнено</a:t>
            </a:r>
            <a:endParaRPr lang="ru-RU" sz="12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6688490" y="4447186"/>
            <a:ext cx="2131982" cy="342254"/>
          </a:xfrm>
          <a:prstGeom prst="rect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Утверждено ≤ </a:t>
            </a:r>
            <a:r>
              <a:rPr lang="ru-RU" sz="12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Начислено</a:t>
            </a:r>
            <a:endParaRPr lang="ru-RU" sz="12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1967036" y="4454898"/>
            <a:ext cx="1067849" cy="342254"/>
          </a:xfrm>
          <a:prstGeom prst="rect">
            <a:avLst/>
          </a:prstGeom>
          <a:solidFill>
            <a:srgbClr val="EAE0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  <a:endParaRPr lang="ru-RU" sz="1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816315" y="4458083"/>
            <a:ext cx="1067849" cy="342254"/>
          </a:xfrm>
          <a:prstGeom prst="rect">
            <a:avLst/>
          </a:prstGeom>
          <a:solidFill>
            <a:srgbClr val="EAE0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395536" y="4454898"/>
            <a:ext cx="344367" cy="324468"/>
          </a:xfrm>
          <a:prstGeom prst="rect">
            <a:avLst/>
          </a:prstGeom>
          <a:solidFill>
            <a:srgbClr val="FFFFCC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ru-RU" sz="1000" b="1" kern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6688490" y="4803535"/>
            <a:ext cx="2131982" cy="342254"/>
          </a:xfrm>
          <a:prstGeom prst="rect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Начислено ≤ Исполнено</a:t>
            </a:r>
          </a:p>
        </p:txBody>
      </p:sp>
      <p:sp>
        <p:nvSpPr>
          <p:cNvPr id="139" name="Прямоугольник 138"/>
          <p:cNvSpPr/>
          <p:nvPr/>
        </p:nvSpPr>
        <p:spPr>
          <a:xfrm>
            <a:off x="1966974" y="4810259"/>
            <a:ext cx="1067849" cy="342254"/>
          </a:xfrm>
          <a:prstGeom prst="rect">
            <a:avLst/>
          </a:prstGeom>
          <a:solidFill>
            <a:srgbClr val="EAE0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  <a:endParaRPr lang="ru-RU" sz="1000" b="1" kern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3126329" y="4814938"/>
            <a:ext cx="1067849" cy="342254"/>
          </a:xfrm>
          <a:prstGeom prst="rect">
            <a:avLst/>
          </a:prstGeom>
          <a:solidFill>
            <a:srgbClr val="EAE0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  <a:endParaRPr lang="ru-RU" sz="1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Скругленный прямоугольник 157"/>
          <p:cNvSpPr/>
          <p:nvPr/>
        </p:nvSpPr>
        <p:spPr>
          <a:xfrm>
            <a:off x="179512" y="5252102"/>
            <a:ext cx="8712968" cy="1451132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Спецификация «Виды финансового обеспечения»</a:t>
            </a:r>
            <a:endParaRPr lang="ru-RU" sz="11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366729" y="5877272"/>
            <a:ext cx="1047587" cy="360014"/>
          </a:xfrm>
          <a:prstGeom prst="rect">
            <a:avLst/>
          </a:prstGeom>
          <a:solidFill>
            <a:srgbClr val="FFFFCC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</a:t>
            </a:r>
            <a:endParaRPr lang="ru-RU" sz="1000" b="1" kern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363178" y="6288823"/>
            <a:ext cx="1059306" cy="362873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</a:t>
            </a:r>
          </a:p>
        </p:txBody>
      </p:sp>
      <p:sp>
        <p:nvSpPr>
          <p:cNvPr id="172" name="Прямоугольник 171"/>
          <p:cNvSpPr/>
          <p:nvPr/>
        </p:nvSpPr>
        <p:spPr>
          <a:xfrm>
            <a:off x="365201" y="5563354"/>
            <a:ext cx="2508150" cy="279318"/>
          </a:xfrm>
          <a:prstGeom prst="rect">
            <a:avLst/>
          </a:prstGeom>
          <a:solidFill>
            <a:srgbClr val="99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финансового обеспечения</a:t>
            </a:r>
            <a:endParaRPr lang="ru-RU" sz="1000" b="1" kern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Прямоугольник 172"/>
          <p:cNvSpPr/>
          <p:nvPr/>
        </p:nvSpPr>
        <p:spPr>
          <a:xfrm>
            <a:off x="3051513" y="5563354"/>
            <a:ext cx="485623" cy="1106006"/>
          </a:xfrm>
          <a:prstGeom prst="rect">
            <a:avLst/>
          </a:prstGeom>
          <a:solidFill>
            <a:srgbClr val="99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000" b="1" kern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3620582" y="5554816"/>
            <a:ext cx="496775" cy="1114543"/>
          </a:xfrm>
          <a:prstGeom prst="rect">
            <a:avLst/>
          </a:prstGeom>
          <a:solidFill>
            <a:srgbClr val="99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00" b="1" kern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Прямоугольник 174"/>
          <p:cNvSpPr/>
          <p:nvPr/>
        </p:nvSpPr>
        <p:spPr>
          <a:xfrm>
            <a:off x="4200803" y="5554817"/>
            <a:ext cx="497417" cy="1114542"/>
          </a:xfrm>
          <a:prstGeom prst="rect">
            <a:avLst/>
          </a:prstGeom>
          <a:solidFill>
            <a:srgbClr val="99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000" b="1" kern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Прямоугольник 175"/>
          <p:cNvSpPr/>
          <p:nvPr/>
        </p:nvSpPr>
        <p:spPr>
          <a:xfrm>
            <a:off x="4774361" y="5554816"/>
            <a:ext cx="503111" cy="1122267"/>
          </a:xfrm>
          <a:prstGeom prst="rect">
            <a:avLst/>
          </a:prstGeom>
          <a:solidFill>
            <a:srgbClr val="99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000" b="1" kern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5356229" y="5554817"/>
            <a:ext cx="475554" cy="1122267"/>
          </a:xfrm>
          <a:prstGeom prst="rect">
            <a:avLst/>
          </a:prstGeom>
          <a:solidFill>
            <a:srgbClr val="99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8" name="Прямоугольник 177"/>
          <p:cNvSpPr/>
          <p:nvPr/>
        </p:nvSpPr>
        <p:spPr>
          <a:xfrm>
            <a:off x="5910540" y="5554817"/>
            <a:ext cx="461660" cy="1122267"/>
          </a:xfrm>
          <a:prstGeom prst="rect">
            <a:avLst/>
          </a:prstGeom>
          <a:solidFill>
            <a:srgbClr val="99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000" b="1" kern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1527997" y="5877272"/>
            <a:ext cx="4916211" cy="360014"/>
          </a:xfrm>
          <a:prstGeom prst="rect">
            <a:avLst/>
          </a:prstGeom>
          <a:solidFill>
            <a:srgbClr val="FFFFCC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Остаток + Исполнено          100            200            300            400            500           600</a:t>
            </a:r>
            <a:endParaRPr lang="ru-RU" sz="1000" b="1" kern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1526348" y="6288489"/>
            <a:ext cx="4917860" cy="349300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                             </a:t>
            </a:r>
            <a:r>
              <a:rPr lang="ru-RU" sz="1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150           250            350            450            550            650</a:t>
            </a:r>
            <a:endParaRPr lang="ru-RU" sz="1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6582336" y="5750662"/>
            <a:ext cx="2131982" cy="569397"/>
          </a:xfrm>
          <a:prstGeom prst="rect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Исполнено        </a:t>
            </a:r>
            <a:r>
              <a:rPr lang="ru-RU" sz="12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</a:t>
            </a:r>
            <a:r>
              <a:rPr lang="ru-RU" sz="1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       выплаты</a:t>
            </a:r>
            <a:endParaRPr lang="ru-RU" sz="12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7625366" y="5927410"/>
            <a:ext cx="258230" cy="215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</a:p>
        </p:txBody>
      </p:sp>
    </p:spTree>
    <p:extLst>
      <p:ext uri="{BB962C8B-B14F-4D97-AF65-F5344CB8AC3E}">
        <p14:creationId xmlns="" xmlns:p14="http://schemas.microsoft.com/office/powerpoint/2010/main" val="2143049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/>
          <p:cNvSpPr txBox="1">
            <a:spLocks noChangeArrowheads="1"/>
          </p:cNvSpPr>
          <p:nvPr/>
        </p:nvSpPr>
        <p:spPr>
          <a:xfrm>
            <a:off x="107504" y="188640"/>
            <a:ext cx="8136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2000" b="1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000">
                <a:cs typeface="Arial" charset="0"/>
              </a:defRPr>
            </a:lvl2pPr>
            <a:lvl3pPr>
              <a:defRPr sz="2000">
                <a:cs typeface="Arial" charset="0"/>
              </a:defRPr>
            </a:lvl3pPr>
            <a:lvl4pPr>
              <a:defRPr sz="2000">
                <a:cs typeface="Arial" charset="0"/>
              </a:defRPr>
            </a:lvl4pPr>
            <a:lvl5pPr>
              <a:defRPr sz="2000">
                <a:cs typeface="Arial" charset="0"/>
              </a:defRPr>
            </a:lvl5pPr>
            <a:lvl6pPr>
              <a:defRPr sz="2000">
                <a:cs typeface="Arial" charset="0"/>
              </a:defRPr>
            </a:lvl6pPr>
            <a:lvl7pPr>
              <a:defRPr sz="2000">
                <a:cs typeface="Arial" charset="0"/>
              </a:defRPr>
            </a:lvl7pPr>
            <a:lvl8pPr>
              <a:defRPr sz="2000">
                <a:cs typeface="Arial" charset="0"/>
              </a:defRPr>
            </a:lvl8pPr>
            <a:lvl9pPr>
              <a:defRPr sz="2000">
                <a:cs typeface="Arial" charset="0"/>
              </a:defRPr>
            </a:lvl9pPr>
          </a:lstStyle>
          <a:p>
            <a:pPr algn="ctr"/>
            <a:r>
              <a:rPr lang="ru-RU" dirty="0" smtClean="0"/>
              <a:t>Создание новой редакции плана ФХД</a:t>
            </a:r>
            <a:endParaRPr lang="ru-RU" u="sng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23477"/>
            <a:ext cx="8784976" cy="5915051"/>
          </a:xfrm>
          <a:prstGeom prst="rect">
            <a:avLst/>
          </a:prstGeom>
          <a:ln>
            <a:solidFill>
              <a:srgbClr val="008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044936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/>
          <p:cNvSpPr txBox="1">
            <a:spLocks noChangeArrowheads="1"/>
          </p:cNvSpPr>
          <p:nvPr/>
        </p:nvSpPr>
        <p:spPr>
          <a:xfrm>
            <a:off x="107504" y="188640"/>
            <a:ext cx="8136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2000" b="1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000">
                <a:cs typeface="Arial" charset="0"/>
              </a:defRPr>
            </a:lvl2pPr>
            <a:lvl3pPr>
              <a:defRPr sz="2000">
                <a:cs typeface="Arial" charset="0"/>
              </a:defRPr>
            </a:lvl3pPr>
            <a:lvl4pPr>
              <a:defRPr sz="2000">
                <a:cs typeface="Arial" charset="0"/>
              </a:defRPr>
            </a:lvl4pPr>
            <a:lvl5pPr>
              <a:defRPr sz="2000">
                <a:cs typeface="Arial" charset="0"/>
              </a:defRPr>
            </a:lvl5pPr>
            <a:lvl6pPr>
              <a:defRPr sz="2000">
                <a:cs typeface="Arial" charset="0"/>
              </a:defRPr>
            </a:lvl6pPr>
            <a:lvl7pPr>
              <a:defRPr sz="2000">
                <a:cs typeface="Arial" charset="0"/>
              </a:defRPr>
            </a:lvl7pPr>
            <a:lvl8pPr>
              <a:defRPr sz="2000">
                <a:cs typeface="Arial" charset="0"/>
              </a:defRPr>
            </a:lvl8pPr>
            <a:lvl9pPr>
              <a:defRPr sz="2000">
                <a:cs typeface="Arial" charset="0"/>
              </a:defRPr>
            </a:lvl9pPr>
          </a:lstStyle>
          <a:p>
            <a:pPr algn="ctr"/>
            <a:r>
              <a:rPr lang="ru-RU" dirty="0" smtClean="0"/>
              <a:t>Внесение изменений в план ФХД</a:t>
            </a:r>
            <a:endParaRPr lang="ru-RU" u="sng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7" y="909250"/>
            <a:ext cx="9073007" cy="5904126"/>
          </a:xfrm>
          <a:prstGeom prst="rect">
            <a:avLst/>
          </a:prstGeom>
          <a:ln>
            <a:solidFill>
              <a:srgbClr val="008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5320453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/>
          <p:cNvSpPr txBox="1">
            <a:spLocks noChangeArrowheads="1"/>
          </p:cNvSpPr>
          <p:nvPr/>
        </p:nvSpPr>
        <p:spPr>
          <a:xfrm>
            <a:off x="134645" y="200543"/>
            <a:ext cx="81369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2000" b="1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000">
                <a:cs typeface="Arial" charset="0"/>
              </a:defRPr>
            </a:lvl2pPr>
            <a:lvl3pPr>
              <a:defRPr sz="2000">
                <a:cs typeface="Arial" charset="0"/>
              </a:defRPr>
            </a:lvl3pPr>
            <a:lvl4pPr>
              <a:defRPr sz="2000">
                <a:cs typeface="Arial" charset="0"/>
              </a:defRPr>
            </a:lvl4pPr>
            <a:lvl5pPr>
              <a:defRPr sz="2000">
                <a:cs typeface="Arial" charset="0"/>
              </a:defRPr>
            </a:lvl5pPr>
            <a:lvl6pPr>
              <a:defRPr sz="2000">
                <a:cs typeface="Arial" charset="0"/>
              </a:defRPr>
            </a:lvl6pPr>
            <a:lvl7pPr>
              <a:defRPr sz="2000">
                <a:cs typeface="Arial" charset="0"/>
              </a:defRPr>
            </a:lvl7pPr>
            <a:lvl8pPr>
              <a:defRPr sz="2000">
                <a:cs typeface="Arial" charset="0"/>
              </a:defRPr>
            </a:lvl8pPr>
            <a:lvl9pPr>
              <a:defRPr sz="2000">
                <a:cs typeface="Arial" charset="0"/>
              </a:defRPr>
            </a:lvl9pPr>
          </a:lstStyle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П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р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е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и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м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у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щ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е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с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т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в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а</a:t>
            </a:r>
            <a:r>
              <a:rPr lang="en-US" sz="2800" dirty="0" smtClean="0">
                <a:solidFill>
                  <a:srgbClr val="0070C0"/>
                </a:solidFill>
              </a:rPr>
              <a:t>  </a:t>
            </a:r>
            <a:r>
              <a:rPr lang="ru-RU" sz="2800" dirty="0" smtClean="0">
                <a:solidFill>
                  <a:srgbClr val="0070C0"/>
                </a:solidFill>
              </a:rPr>
              <a:t> р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е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ш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е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н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и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я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1268760"/>
            <a:ext cx="8352928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0070C0"/>
                </a:solidFill>
              </a:rPr>
              <a:t>Сокращение сроков по подготовке и формированию документов планирования плана </a:t>
            </a:r>
            <a:r>
              <a:rPr lang="ru-RU" sz="2200" dirty="0">
                <a:solidFill>
                  <a:srgbClr val="0070C0"/>
                </a:solidFill>
              </a:rPr>
              <a:t>финансово – хозяйственной деятельности в </a:t>
            </a:r>
            <a:r>
              <a:rPr lang="ru-RU" sz="2200" dirty="0" smtClean="0">
                <a:solidFill>
                  <a:srgbClr val="0070C0"/>
                </a:solidFill>
              </a:rPr>
              <a:t>несколько раз.</a:t>
            </a:r>
            <a:endParaRPr lang="ru-RU" sz="2200" i="1" u="sng" dirty="0" smtClean="0">
              <a:solidFill>
                <a:srgbClr val="0070C0"/>
              </a:solidFill>
            </a:endParaRPr>
          </a:p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0070C0"/>
                </a:solidFill>
              </a:rPr>
              <a:t>Исключение ошибок при формировании документов, благодаря использованию данных из смежных систем.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0070C0"/>
                </a:solidFill>
              </a:rPr>
              <a:t>Невысокая стоимость приобретаемого решения:</a:t>
            </a:r>
            <a:endParaRPr lang="ru-RU" sz="2200" i="1" u="sng" dirty="0" smtClean="0">
              <a:solidFill>
                <a:srgbClr val="0070C0"/>
              </a:solidFill>
            </a:endParaRP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Приобретение программного продукта – </a:t>
            </a:r>
            <a:r>
              <a:rPr lang="ru-RU" u="sng" dirty="0" smtClean="0">
                <a:solidFill>
                  <a:srgbClr val="0070C0"/>
                </a:solidFill>
              </a:rPr>
              <a:t>от 99 000 рублей.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Услуги по настройке системы и обучению пользователей –  составляют </a:t>
            </a:r>
            <a:r>
              <a:rPr lang="ru-RU" u="sng" dirty="0" smtClean="0">
                <a:solidFill>
                  <a:srgbClr val="0070C0"/>
                </a:solidFill>
              </a:rPr>
              <a:t>от </a:t>
            </a:r>
            <a:r>
              <a:rPr lang="ru-RU" u="sng" dirty="0">
                <a:solidFill>
                  <a:srgbClr val="0070C0"/>
                </a:solidFill>
              </a:rPr>
              <a:t>3 до 5 </a:t>
            </a:r>
            <a:r>
              <a:rPr lang="ru-RU" u="sng" dirty="0" smtClean="0">
                <a:solidFill>
                  <a:srgbClr val="0070C0"/>
                </a:solidFill>
              </a:rPr>
              <a:t>дней </a:t>
            </a:r>
            <a:r>
              <a:rPr lang="ru-RU" dirty="0" smtClean="0">
                <a:solidFill>
                  <a:srgbClr val="0070C0"/>
                </a:solidFill>
              </a:rPr>
              <a:t>и стоимостью </a:t>
            </a:r>
            <a:r>
              <a:rPr lang="ru-RU" u="sng" dirty="0" smtClean="0">
                <a:solidFill>
                  <a:srgbClr val="0070C0"/>
                </a:solidFill>
              </a:rPr>
              <a:t>от </a:t>
            </a:r>
            <a:r>
              <a:rPr lang="ru-RU" u="sng" dirty="0">
                <a:solidFill>
                  <a:srgbClr val="0070C0"/>
                </a:solidFill>
              </a:rPr>
              <a:t>99 000 </a:t>
            </a:r>
            <a:r>
              <a:rPr lang="ru-RU" u="sng" dirty="0" smtClean="0">
                <a:solidFill>
                  <a:srgbClr val="0070C0"/>
                </a:solidFill>
              </a:rPr>
              <a:t>рублей.</a:t>
            </a:r>
            <a:endParaRPr lang="ru-RU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20008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Соединительная линия уступом 140"/>
          <p:cNvCxnSpPr>
            <a:stCxn id="39" idx="0"/>
            <a:endCxn id="37" idx="3"/>
          </p:cNvCxnSpPr>
          <p:nvPr/>
        </p:nvCxnSpPr>
        <p:spPr>
          <a:xfrm rot="16200000" flipV="1">
            <a:off x="2715048" y="5512081"/>
            <a:ext cx="991340" cy="346298"/>
          </a:xfrm>
          <a:prstGeom prst="bentConnector2">
            <a:avLst/>
          </a:prstGeom>
          <a:noFill/>
          <a:ln w="3175">
            <a:solidFill>
              <a:schemeClr val="accent3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3" name="Соединительная линия уступом 132"/>
          <p:cNvCxnSpPr>
            <a:stCxn id="103" idx="2"/>
            <a:endCxn id="38" idx="0"/>
          </p:cNvCxnSpPr>
          <p:nvPr/>
        </p:nvCxnSpPr>
        <p:spPr>
          <a:xfrm rot="16200000" flipH="1">
            <a:off x="1858313" y="5879481"/>
            <a:ext cx="583328" cy="19509"/>
          </a:xfrm>
          <a:prstGeom prst="bentConnector3">
            <a:avLst>
              <a:gd name="adj1" fmla="val 50000"/>
            </a:avLst>
          </a:prstGeom>
          <a:noFill/>
          <a:ln w="3175">
            <a:solidFill>
              <a:schemeClr val="accent3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Соединительная линия уступом 7"/>
          <p:cNvCxnSpPr>
            <a:stCxn id="10" idx="3"/>
            <a:endCxn id="28" idx="0"/>
          </p:cNvCxnSpPr>
          <p:nvPr/>
        </p:nvCxnSpPr>
        <p:spPr>
          <a:xfrm>
            <a:off x="3037567" y="1884470"/>
            <a:ext cx="451500" cy="1920166"/>
          </a:xfrm>
          <a:prstGeom prst="bentConnector2">
            <a:avLst/>
          </a:prstGeom>
          <a:noFill/>
          <a:ln w="3175">
            <a:solidFill>
              <a:schemeClr val="accent3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Соединительная линия уступом 5"/>
          <p:cNvCxnSpPr>
            <a:stCxn id="10" idx="2"/>
            <a:endCxn id="27" idx="0"/>
          </p:cNvCxnSpPr>
          <p:nvPr/>
        </p:nvCxnSpPr>
        <p:spPr>
          <a:xfrm rot="16200000" flipH="1">
            <a:off x="1382456" y="2991415"/>
            <a:ext cx="1615368" cy="11074"/>
          </a:xfrm>
          <a:prstGeom prst="bentConnector3">
            <a:avLst/>
          </a:prstGeom>
          <a:noFill/>
          <a:ln w="3175">
            <a:solidFill>
              <a:schemeClr val="accent3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" name="Соединительная линия уступом 2"/>
          <p:cNvCxnSpPr>
            <a:stCxn id="26" idx="0"/>
            <a:endCxn id="10" idx="1"/>
          </p:cNvCxnSpPr>
          <p:nvPr/>
        </p:nvCxnSpPr>
        <p:spPr>
          <a:xfrm rot="5400000" flipH="1" flipV="1">
            <a:off x="128703" y="2586105"/>
            <a:ext cx="1904570" cy="501300"/>
          </a:xfrm>
          <a:prstGeom prst="bentConnector2">
            <a:avLst/>
          </a:prstGeom>
          <a:noFill/>
          <a:ln w="3175">
            <a:solidFill>
              <a:schemeClr val="accent3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5" name="Соединительная линия уступом 104"/>
          <p:cNvCxnSpPr>
            <a:stCxn id="31" idx="0"/>
            <a:endCxn id="37" idx="1"/>
          </p:cNvCxnSpPr>
          <p:nvPr/>
        </p:nvCxnSpPr>
        <p:spPr>
          <a:xfrm rot="5400000" flipH="1" flipV="1">
            <a:off x="591740" y="5425404"/>
            <a:ext cx="975744" cy="504056"/>
          </a:xfrm>
          <a:prstGeom prst="bentConnector2">
            <a:avLst/>
          </a:prstGeom>
          <a:noFill/>
          <a:ln w="3175">
            <a:solidFill>
              <a:schemeClr val="accent3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3707904" y="908720"/>
            <a:ext cx="1705929" cy="864096"/>
          </a:xfrm>
          <a:prstGeom prst="roundRect">
            <a:avLst/>
          </a:prstGeom>
          <a:gradFill flip="none" rotWithShape="1">
            <a:gsLst>
              <a:gs pos="0">
                <a:srgbClr val="D9D9DD">
                  <a:shade val="30000"/>
                  <a:satMod val="115000"/>
                </a:srgbClr>
              </a:gs>
              <a:gs pos="9000">
                <a:srgbClr val="D9D9DD">
                  <a:shade val="67500"/>
                  <a:satMod val="115000"/>
                </a:srgbClr>
              </a:gs>
              <a:gs pos="58000">
                <a:schemeClr val="bg1"/>
              </a:gs>
            </a:gsLst>
            <a:lin ang="15600000" scaled="0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 ФХД</a:t>
            </a:r>
            <a:endParaRPr lang="ru-RU" sz="14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31638" y="1579672"/>
            <a:ext cx="1705929" cy="609596"/>
          </a:xfrm>
          <a:prstGeom prst="roundRect">
            <a:avLst/>
          </a:prstGeom>
          <a:gradFill flip="none" rotWithShape="1">
            <a:gsLst>
              <a:gs pos="0">
                <a:srgbClr val="D9D9DD">
                  <a:shade val="30000"/>
                  <a:satMod val="115000"/>
                </a:srgbClr>
              </a:gs>
              <a:gs pos="9000">
                <a:srgbClr val="92D050"/>
              </a:gs>
              <a:gs pos="58000">
                <a:schemeClr val="bg1"/>
              </a:gs>
            </a:gsLst>
            <a:lin ang="15600000" scaled="0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33296" y="1517151"/>
            <a:ext cx="1705929" cy="609596"/>
          </a:xfrm>
          <a:prstGeom prst="roundRect">
            <a:avLst/>
          </a:prstGeom>
          <a:gradFill flip="none" rotWithShape="1">
            <a:gsLst>
              <a:gs pos="0">
                <a:srgbClr val="D9D9DD">
                  <a:shade val="30000"/>
                  <a:satMod val="115000"/>
                </a:srgbClr>
              </a:gs>
              <a:gs pos="9000">
                <a:srgbClr val="92D050"/>
              </a:gs>
              <a:gs pos="58000">
                <a:schemeClr val="bg1"/>
              </a:gs>
            </a:gsLst>
            <a:lin ang="15600000" scaled="0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2266" y="2364476"/>
            <a:ext cx="1296144" cy="609596"/>
          </a:xfrm>
          <a:prstGeom prst="roundRect">
            <a:avLst/>
          </a:prstGeom>
          <a:gradFill flip="none" rotWithShape="1">
            <a:gsLst>
              <a:gs pos="0">
                <a:srgbClr val="D9D9DD">
                  <a:shade val="30000"/>
                  <a:satMod val="115000"/>
                </a:srgbClr>
              </a:gs>
              <a:gs pos="9000">
                <a:srgbClr val="92D050"/>
              </a:gs>
              <a:gs pos="58000">
                <a:schemeClr val="bg1"/>
              </a:gs>
            </a:gsLst>
            <a:lin ang="15600000" scaled="0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80547" y="2364476"/>
            <a:ext cx="1019244" cy="609596"/>
          </a:xfrm>
          <a:prstGeom prst="roundRect">
            <a:avLst/>
          </a:prstGeom>
          <a:gradFill flip="none" rotWithShape="1">
            <a:gsLst>
              <a:gs pos="0">
                <a:srgbClr val="D9D9DD">
                  <a:shade val="30000"/>
                  <a:satMod val="115000"/>
                </a:srgbClr>
              </a:gs>
              <a:gs pos="9000">
                <a:srgbClr val="92D050"/>
              </a:gs>
              <a:gs pos="58000">
                <a:schemeClr val="bg1"/>
              </a:gs>
            </a:gsLst>
            <a:lin ang="15600000" scaled="0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ОМС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07435" y="2364476"/>
            <a:ext cx="1163263" cy="609596"/>
          </a:xfrm>
          <a:prstGeom prst="roundRect">
            <a:avLst/>
          </a:prstGeom>
          <a:gradFill flip="none" rotWithShape="1">
            <a:gsLst>
              <a:gs pos="0">
                <a:srgbClr val="D9D9DD">
                  <a:shade val="30000"/>
                  <a:satMod val="115000"/>
                </a:srgbClr>
              </a:gs>
              <a:gs pos="9000">
                <a:srgbClr val="92D050"/>
              </a:gs>
              <a:gs pos="58000">
                <a:schemeClr val="bg1"/>
              </a:gs>
            </a:gsLst>
            <a:lin ang="15600000" scaled="0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Платные услуги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443653" y="2634464"/>
            <a:ext cx="1379285" cy="919336"/>
          </a:xfrm>
          <a:prstGeom prst="roundRect">
            <a:avLst/>
          </a:prstGeom>
          <a:gradFill flip="none" rotWithShape="1">
            <a:gsLst>
              <a:gs pos="0">
                <a:srgbClr val="D9D9DD">
                  <a:shade val="30000"/>
                  <a:satMod val="115000"/>
                </a:srgbClr>
              </a:gs>
              <a:gs pos="9000">
                <a:srgbClr val="D9D9DD">
                  <a:shade val="67500"/>
                  <a:satMod val="115000"/>
                </a:srgbClr>
              </a:gs>
              <a:gs pos="58000">
                <a:schemeClr val="bg1"/>
              </a:gs>
            </a:gsLst>
            <a:lin ang="15600000" scaled="0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Затраты 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(по статьям) </a:t>
            </a:r>
            <a:endParaRPr lang="ru-RU" sz="14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092280" y="2636912"/>
            <a:ext cx="1872208" cy="919336"/>
          </a:xfrm>
          <a:prstGeom prst="roundRect">
            <a:avLst/>
          </a:prstGeom>
          <a:gradFill flip="none" rotWithShape="1">
            <a:gsLst>
              <a:gs pos="0">
                <a:srgbClr val="D9D9DD">
                  <a:shade val="30000"/>
                  <a:satMod val="115000"/>
                </a:srgbClr>
              </a:gs>
              <a:gs pos="9000">
                <a:srgbClr val="D9D9DD">
                  <a:shade val="67500"/>
                  <a:satMod val="115000"/>
                </a:srgbClr>
              </a:gs>
              <a:gs pos="58000">
                <a:schemeClr val="bg1"/>
              </a:gs>
            </a:gsLst>
            <a:lin ang="15600000" scaled="0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Обоснование </a:t>
            </a:r>
            <a:br>
              <a:rPr lang="ru-RU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показателей ПФХД</a:t>
            </a:r>
            <a:r>
              <a:rPr lang="ru-RU" sz="1400" i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400" i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496" y="620688"/>
            <a:ext cx="1705929" cy="609596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ru-RU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2266" y="3140968"/>
            <a:ext cx="1296144" cy="538335"/>
          </a:xfrm>
          <a:prstGeom prst="roundRect">
            <a:avLst/>
          </a:prstGeom>
          <a:gradFill flip="none" rotWithShape="1">
            <a:gsLst>
              <a:gs pos="0">
                <a:srgbClr val="D9D9DD">
                  <a:shade val="30000"/>
                  <a:satMod val="115000"/>
                </a:srgbClr>
              </a:gs>
              <a:gs pos="9000">
                <a:srgbClr val="D9D9DD">
                  <a:shade val="67500"/>
                  <a:satMod val="115000"/>
                </a:srgbClr>
              </a:gs>
              <a:gs pos="58000">
                <a:schemeClr val="bg1"/>
              </a:gs>
            </a:gsLst>
            <a:lin ang="15600000" scaled="0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Нормативы</a:t>
            </a:r>
            <a:endParaRPr lang="ru-RU" sz="11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80547" y="3156564"/>
            <a:ext cx="1019244" cy="538335"/>
          </a:xfrm>
          <a:prstGeom prst="roundRect">
            <a:avLst/>
          </a:prstGeom>
          <a:gradFill flip="none" rotWithShape="1">
            <a:gsLst>
              <a:gs pos="0">
                <a:srgbClr val="D9D9DD">
                  <a:shade val="30000"/>
                  <a:satMod val="115000"/>
                </a:srgbClr>
              </a:gs>
              <a:gs pos="9000">
                <a:srgbClr val="D9D9DD">
                  <a:shade val="67500"/>
                  <a:satMod val="115000"/>
                </a:srgbClr>
              </a:gs>
              <a:gs pos="58000">
                <a:schemeClr val="bg1"/>
              </a:gs>
            </a:gsLst>
            <a:lin ang="15600000" scaled="0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Тарифы</a:t>
            </a:r>
            <a:endParaRPr lang="ru-RU" sz="12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907435" y="3156564"/>
            <a:ext cx="1163263" cy="538335"/>
          </a:xfrm>
          <a:prstGeom prst="roundRect">
            <a:avLst/>
          </a:prstGeom>
          <a:gradFill flip="none" rotWithShape="1">
            <a:gsLst>
              <a:gs pos="0">
                <a:srgbClr val="D9D9DD">
                  <a:shade val="30000"/>
                  <a:satMod val="115000"/>
                </a:srgbClr>
              </a:gs>
              <a:gs pos="9000">
                <a:srgbClr val="D9D9DD">
                  <a:shade val="67500"/>
                  <a:satMod val="115000"/>
                </a:srgbClr>
              </a:gs>
              <a:gs pos="58000">
                <a:schemeClr val="bg1"/>
              </a:gs>
            </a:gsLst>
            <a:lin ang="15600000" scaled="0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Цены</a:t>
            </a:r>
            <a:endParaRPr lang="ru-RU" sz="12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82266" y="3789040"/>
            <a:ext cx="1296144" cy="538335"/>
          </a:xfrm>
          <a:prstGeom prst="roundRect">
            <a:avLst/>
          </a:prstGeom>
          <a:gradFill flip="none" rotWithShape="1">
            <a:gsLst>
              <a:gs pos="0">
                <a:srgbClr val="D9D9DD">
                  <a:shade val="30000"/>
                  <a:satMod val="115000"/>
                </a:srgbClr>
              </a:gs>
              <a:gs pos="9000">
                <a:srgbClr val="D9D9DD">
                  <a:shade val="67500"/>
                  <a:satMod val="115000"/>
                </a:srgbClr>
              </a:gs>
              <a:gs pos="58000">
                <a:schemeClr val="bg1"/>
              </a:gs>
            </a:gsLst>
            <a:lin ang="15600000" scaled="0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Объемы услуг</a:t>
            </a:r>
            <a:endParaRPr lang="ru-RU" sz="11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686055" y="3804636"/>
            <a:ext cx="1019244" cy="538335"/>
          </a:xfrm>
          <a:prstGeom prst="roundRect">
            <a:avLst/>
          </a:prstGeom>
          <a:gradFill flip="none" rotWithShape="1">
            <a:gsLst>
              <a:gs pos="0">
                <a:srgbClr val="D9D9DD">
                  <a:shade val="30000"/>
                  <a:satMod val="115000"/>
                </a:srgbClr>
              </a:gs>
              <a:gs pos="9000">
                <a:srgbClr val="D9D9DD">
                  <a:shade val="67500"/>
                  <a:satMod val="115000"/>
                </a:srgbClr>
              </a:gs>
              <a:gs pos="58000">
                <a:schemeClr val="bg1"/>
              </a:gs>
            </a:gsLst>
            <a:lin ang="15600000" scaled="0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Объемы услуг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907435" y="3804636"/>
            <a:ext cx="1163263" cy="538335"/>
          </a:xfrm>
          <a:prstGeom prst="roundRect">
            <a:avLst/>
          </a:prstGeom>
          <a:gradFill flip="none" rotWithShape="1">
            <a:gsLst>
              <a:gs pos="0">
                <a:srgbClr val="D9D9DD">
                  <a:shade val="30000"/>
                  <a:satMod val="115000"/>
                </a:srgbClr>
              </a:gs>
              <a:gs pos="9000">
                <a:srgbClr val="D9D9DD">
                  <a:shade val="67500"/>
                  <a:satMod val="115000"/>
                </a:srgbClr>
              </a:gs>
              <a:gs pos="58000">
                <a:schemeClr val="bg1"/>
              </a:gs>
            </a:gsLst>
            <a:lin ang="15600000" scaled="0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Объемы услуг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79512" y="6165304"/>
            <a:ext cx="1296144" cy="538335"/>
          </a:xfrm>
          <a:prstGeom prst="roundRect">
            <a:avLst/>
          </a:prstGeom>
          <a:gradFill flip="none" rotWithShape="1">
            <a:gsLst>
              <a:gs pos="0">
                <a:srgbClr val="D9D9DD">
                  <a:shade val="30000"/>
                  <a:satMod val="115000"/>
                </a:srgbClr>
              </a:gs>
              <a:gs pos="9000">
                <a:srgbClr val="FFC000"/>
              </a:gs>
              <a:gs pos="58000">
                <a:schemeClr val="bg1"/>
              </a:gs>
            </a:gsLst>
            <a:lin ang="15600000" scaled="0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Объемы услуг </a:t>
            </a:r>
            <a:r>
              <a:rPr lang="ru-RU" sz="11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</a:t>
            </a:r>
            <a:endParaRPr lang="ru-RU" sz="11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580112" y="5779659"/>
            <a:ext cx="1699140" cy="362772"/>
          </a:xfrm>
          <a:prstGeom prst="roundRect">
            <a:avLst/>
          </a:prstGeom>
          <a:gradFill flip="none" rotWithShape="1">
            <a:gsLst>
              <a:gs pos="0">
                <a:srgbClr val="D9D9DD">
                  <a:shade val="30000"/>
                  <a:satMod val="115000"/>
                </a:srgbClr>
              </a:gs>
              <a:gs pos="9000">
                <a:srgbClr val="FFC000"/>
              </a:gs>
              <a:gs pos="58000">
                <a:schemeClr val="bg1"/>
              </a:gs>
            </a:gsLst>
            <a:lin ang="15600000" scaled="0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Затраты </a:t>
            </a: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</a:t>
            </a:r>
            <a:endParaRPr lang="ru-RU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251520" y="4558254"/>
            <a:ext cx="8496944" cy="5688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1331640" y="4884762"/>
            <a:ext cx="1705929" cy="609596"/>
          </a:xfrm>
          <a:prstGeom prst="roundRect">
            <a:avLst/>
          </a:prstGeom>
          <a:gradFill flip="none" rotWithShape="1">
            <a:gsLst>
              <a:gs pos="0">
                <a:srgbClr val="D9D9DD">
                  <a:shade val="30000"/>
                  <a:satMod val="115000"/>
                </a:srgbClr>
              </a:gs>
              <a:gs pos="9000">
                <a:srgbClr val="FFC000"/>
              </a:gs>
              <a:gs pos="58000">
                <a:schemeClr val="bg1"/>
              </a:gs>
            </a:gsLst>
            <a:lin ang="15600000" scaled="0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Доходы</a:t>
            </a:r>
            <a:r>
              <a:rPr lang="ru-R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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619672" y="6180900"/>
            <a:ext cx="1080119" cy="538335"/>
          </a:xfrm>
          <a:prstGeom prst="roundRect">
            <a:avLst/>
          </a:prstGeom>
          <a:gradFill flip="none" rotWithShape="1">
            <a:gsLst>
              <a:gs pos="0">
                <a:srgbClr val="D9D9DD">
                  <a:shade val="30000"/>
                  <a:satMod val="115000"/>
                </a:srgbClr>
              </a:gs>
              <a:gs pos="9000">
                <a:srgbClr val="FFC000"/>
              </a:gs>
              <a:gs pos="58000">
                <a:schemeClr val="bg1"/>
              </a:gs>
            </a:gsLst>
            <a:lin ang="15600000" scaled="0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Объемы услуг </a:t>
            </a:r>
            <a:r>
              <a:rPr lang="ru-RU" sz="11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</a:t>
            </a:r>
            <a:endParaRPr lang="ru-RU" sz="11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843807" y="6180900"/>
            <a:ext cx="1080119" cy="538335"/>
          </a:xfrm>
          <a:prstGeom prst="roundRect">
            <a:avLst/>
          </a:prstGeom>
          <a:gradFill flip="none" rotWithShape="1">
            <a:gsLst>
              <a:gs pos="0">
                <a:srgbClr val="D9D9DD">
                  <a:shade val="30000"/>
                  <a:satMod val="115000"/>
                </a:srgbClr>
              </a:gs>
              <a:gs pos="9000">
                <a:srgbClr val="FFC000"/>
              </a:gs>
              <a:gs pos="58000">
                <a:schemeClr val="bg1"/>
              </a:gs>
            </a:gsLst>
            <a:lin ang="15600000" scaled="0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Объемы услуг </a:t>
            </a:r>
            <a:r>
              <a:rPr lang="ru-RU" sz="11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</a:t>
            </a:r>
            <a:endParaRPr lang="ru-RU" sz="11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322455" y="4940011"/>
            <a:ext cx="1705929" cy="609596"/>
          </a:xfrm>
          <a:prstGeom prst="roundRect">
            <a:avLst/>
          </a:prstGeom>
          <a:gradFill flip="none" rotWithShape="1">
            <a:gsLst>
              <a:gs pos="0">
                <a:srgbClr val="D9D9DD">
                  <a:shade val="30000"/>
                  <a:satMod val="115000"/>
                </a:srgbClr>
              </a:gs>
              <a:gs pos="9000">
                <a:srgbClr val="FFC000"/>
              </a:gs>
              <a:gs pos="58000">
                <a:schemeClr val="bg1"/>
              </a:gs>
            </a:gsLst>
            <a:lin ang="15600000" scaled="0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Расходы</a:t>
            </a:r>
            <a:r>
              <a:rPr lang="ru-R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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527985" y="2348880"/>
            <a:ext cx="505257" cy="560427"/>
          </a:xfrm>
          <a:prstGeom prst="roundRect">
            <a:avLst/>
          </a:prstGeom>
          <a:noFill/>
          <a:ln>
            <a:noFill/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3600" b="1" i="1" dirty="0">
              <a:solidFill>
                <a:srgbClr val="FF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503822" y="4685111"/>
            <a:ext cx="505257" cy="560427"/>
          </a:xfrm>
          <a:prstGeom prst="roundRect">
            <a:avLst/>
          </a:prstGeom>
          <a:noFill/>
          <a:ln>
            <a:noFill/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3600" b="1" i="1" dirty="0">
              <a:solidFill>
                <a:srgbClr val="FF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868144" y="3831057"/>
            <a:ext cx="2250441" cy="534047"/>
          </a:xfrm>
          <a:prstGeom prst="roundRect">
            <a:avLst/>
          </a:prstGeom>
          <a:gradFill flip="none" rotWithShape="1">
            <a:gsLst>
              <a:gs pos="0">
                <a:srgbClr val="D9D9DD">
                  <a:shade val="30000"/>
                  <a:satMod val="115000"/>
                </a:srgbClr>
              </a:gs>
              <a:gs pos="9000">
                <a:srgbClr val="D9D9DD">
                  <a:shade val="67500"/>
                  <a:satMod val="115000"/>
                </a:srgbClr>
              </a:gs>
              <a:gs pos="58000">
                <a:schemeClr val="bg1"/>
              </a:gs>
            </a:gsLst>
            <a:lin ang="15600000" scaled="0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Плановая </a:t>
            </a: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себестоимость 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 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740352" y="3573016"/>
            <a:ext cx="548666" cy="560427"/>
          </a:xfrm>
          <a:prstGeom prst="roundRect">
            <a:avLst/>
          </a:prstGeom>
          <a:noFill/>
          <a:ln>
            <a:noFill/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3600" b="1" i="1" dirty="0">
              <a:solidFill>
                <a:srgbClr val="FF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899592" y="90443"/>
            <a:ext cx="8035187" cy="602253"/>
          </a:xfrm>
          <a:prstGeom prst="roundRect">
            <a:avLst>
              <a:gd name="adj" fmla="val 8232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Финансовая модель учреждений здравоохранения</a:t>
            </a:r>
            <a:endParaRPr lang="ru-RU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0" name="Соединительная линия уступом 69"/>
          <p:cNvCxnSpPr>
            <a:stCxn id="10" idx="0"/>
            <a:endCxn id="9" idx="1"/>
          </p:cNvCxnSpPr>
          <p:nvPr/>
        </p:nvCxnSpPr>
        <p:spPr>
          <a:xfrm rot="5400000" flipH="1" flipV="1">
            <a:off x="2826801" y="698570"/>
            <a:ext cx="238904" cy="1523301"/>
          </a:xfrm>
          <a:prstGeom prst="bentConnector2">
            <a:avLst/>
          </a:prstGeom>
          <a:noFill/>
          <a:ln w="3175">
            <a:solidFill>
              <a:schemeClr val="accent3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4" name="Соединительная линия уступом 73"/>
          <p:cNvCxnSpPr>
            <a:stCxn id="11" idx="0"/>
            <a:endCxn id="9" idx="3"/>
          </p:cNvCxnSpPr>
          <p:nvPr/>
        </p:nvCxnSpPr>
        <p:spPr>
          <a:xfrm rot="16200000" flipV="1">
            <a:off x="6111856" y="642746"/>
            <a:ext cx="176383" cy="1572428"/>
          </a:xfrm>
          <a:prstGeom prst="bentConnector2">
            <a:avLst/>
          </a:prstGeom>
          <a:noFill/>
          <a:ln w="3175">
            <a:solidFill>
              <a:schemeClr val="accent3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" name="Группа 86"/>
          <p:cNvGrpSpPr/>
          <p:nvPr/>
        </p:nvGrpSpPr>
        <p:grpSpPr>
          <a:xfrm rot="5400000">
            <a:off x="4403526" y="2937190"/>
            <a:ext cx="813887" cy="1033828"/>
            <a:chOff x="4406184" y="2492897"/>
            <a:chExt cx="813887" cy="1675754"/>
          </a:xfrm>
        </p:grpSpPr>
        <p:cxnSp>
          <p:nvCxnSpPr>
            <p:cNvPr id="82" name="Соединительная линия уступом 81"/>
            <p:cNvCxnSpPr/>
            <p:nvPr/>
          </p:nvCxnSpPr>
          <p:spPr>
            <a:xfrm rot="16200000" flipH="1">
              <a:off x="3975251" y="2923830"/>
              <a:ext cx="1370954" cy="509087"/>
            </a:xfrm>
            <a:prstGeom prst="bentConnector3">
              <a:avLst/>
            </a:prstGeom>
            <a:ln>
              <a:solidFill>
                <a:srgbClr val="CC33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Соединительная линия уступом 82"/>
            <p:cNvCxnSpPr/>
            <p:nvPr/>
          </p:nvCxnSpPr>
          <p:spPr>
            <a:xfrm rot="16200000" flipH="1">
              <a:off x="4127651" y="3076230"/>
              <a:ext cx="1370954" cy="509087"/>
            </a:xfrm>
            <a:prstGeom prst="bentConnector3">
              <a:avLst/>
            </a:prstGeom>
            <a:ln>
              <a:solidFill>
                <a:srgbClr val="CC33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Соединительная линия уступом 83"/>
            <p:cNvCxnSpPr/>
            <p:nvPr/>
          </p:nvCxnSpPr>
          <p:spPr>
            <a:xfrm rot="16200000" flipH="1">
              <a:off x="4280051" y="3228630"/>
              <a:ext cx="1370954" cy="509087"/>
            </a:xfrm>
            <a:prstGeom prst="bentConnector3">
              <a:avLst/>
            </a:prstGeom>
            <a:ln>
              <a:solidFill>
                <a:srgbClr val="CC33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87"/>
          <p:cNvGrpSpPr/>
          <p:nvPr/>
        </p:nvGrpSpPr>
        <p:grpSpPr>
          <a:xfrm rot="5400000">
            <a:off x="4393939" y="5218572"/>
            <a:ext cx="813887" cy="1033828"/>
            <a:chOff x="4406184" y="2492897"/>
            <a:chExt cx="813887" cy="1675754"/>
          </a:xfrm>
        </p:grpSpPr>
        <p:cxnSp>
          <p:nvCxnSpPr>
            <p:cNvPr id="89" name="Соединительная линия уступом 88"/>
            <p:cNvCxnSpPr/>
            <p:nvPr/>
          </p:nvCxnSpPr>
          <p:spPr>
            <a:xfrm rot="16200000" flipH="1">
              <a:off x="3975251" y="2923830"/>
              <a:ext cx="1370954" cy="509087"/>
            </a:xfrm>
            <a:prstGeom prst="bentConnector3">
              <a:avLst/>
            </a:prstGeom>
            <a:ln>
              <a:solidFill>
                <a:srgbClr val="CC33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Соединительная линия уступом 89"/>
            <p:cNvCxnSpPr/>
            <p:nvPr/>
          </p:nvCxnSpPr>
          <p:spPr>
            <a:xfrm rot="16200000" flipH="1">
              <a:off x="4127651" y="3076230"/>
              <a:ext cx="1370954" cy="509087"/>
            </a:xfrm>
            <a:prstGeom prst="bentConnector3">
              <a:avLst/>
            </a:prstGeom>
            <a:ln>
              <a:solidFill>
                <a:srgbClr val="CC33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Соединительная линия уступом 90"/>
            <p:cNvCxnSpPr/>
            <p:nvPr/>
          </p:nvCxnSpPr>
          <p:spPr>
            <a:xfrm rot="16200000" flipH="1">
              <a:off x="4280051" y="3228630"/>
              <a:ext cx="1370954" cy="509087"/>
            </a:xfrm>
            <a:prstGeom prst="bentConnector3">
              <a:avLst/>
            </a:prstGeom>
            <a:ln>
              <a:solidFill>
                <a:srgbClr val="CC33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Скругленный прямоугольник 91"/>
          <p:cNvSpPr/>
          <p:nvPr/>
        </p:nvSpPr>
        <p:spPr>
          <a:xfrm>
            <a:off x="5969346" y="6290925"/>
            <a:ext cx="2707110" cy="458825"/>
          </a:xfrm>
          <a:prstGeom prst="roundRect">
            <a:avLst/>
          </a:prstGeom>
          <a:gradFill flip="none" rotWithShape="1">
            <a:gsLst>
              <a:gs pos="0">
                <a:srgbClr val="D9D9DD">
                  <a:shade val="30000"/>
                  <a:satMod val="115000"/>
                </a:srgbClr>
              </a:gs>
              <a:gs pos="9000">
                <a:srgbClr val="FFC000"/>
              </a:gs>
              <a:gs pos="58000">
                <a:schemeClr val="bg1"/>
              </a:gs>
            </a:gsLst>
            <a:lin ang="15600000" scaled="0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Фактическая себестоимость услуг </a:t>
            </a: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</a:t>
            </a:r>
            <a:endParaRPr lang="ru-RU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8095394" y="5934479"/>
            <a:ext cx="725078" cy="518857"/>
          </a:xfrm>
          <a:prstGeom prst="roundRect">
            <a:avLst/>
          </a:prstGeom>
          <a:noFill/>
          <a:ln>
            <a:noFill/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3600" b="1" i="1" dirty="0">
              <a:solidFill>
                <a:srgbClr val="FF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Штриховая стрелка вправо 96"/>
          <p:cNvSpPr/>
          <p:nvPr/>
        </p:nvSpPr>
        <p:spPr>
          <a:xfrm>
            <a:off x="80604" y="933841"/>
            <a:ext cx="1033991" cy="287873"/>
          </a:xfrm>
          <a:prstGeom prst="stripedRightArrow">
            <a:avLst>
              <a:gd name="adj1" fmla="val 100000"/>
              <a:gd name="adj2" fmla="val 350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Штриховая стрелка вправо 97"/>
          <p:cNvSpPr/>
          <p:nvPr/>
        </p:nvSpPr>
        <p:spPr>
          <a:xfrm>
            <a:off x="94804" y="4653136"/>
            <a:ext cx="1033991" cy="287873"/>
          </a:xfrm>
          <a:prstGeom prst="stripedRightArrow">
            <a:avLst>
              <a:gd name="adj1" fmla="val 100000"/>
              <a:gd name="adj2" fmla="val 350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ФАКТ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212841" y="5728602"/>
            <a:ext cx="1185117" cy="303876"/>
          </a:xfrm>
          <a:prstGeom prst="roundRect">
            <a:avLst/>
          </a:prstGeom>
          <a:gradFill flip="none" rotWithShape="1">
            <a:gsLst>
              <a:gs pos="0">
                <a:srgbClr val="D9D9DD">
                  <a:shade val="30000"/>
                  <a:satMod val="115000"/>
                </a:srgbClr>
              </a:gs>
              <a:gs pos="9000">
                <a:srgbClr val="D9D9DD">
                  <a:shade val="67500"/>
                  <a:satMod val="115000"/>
                </a:srgbClr>
              </a:gs>
              <a:gs pos="58000">
                <a:schemeClr val="bg1"/>
              </a:gs>
            </a:gsLst>
            <a:lin ang="15600000" scaled="0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Нормативы</a:t>
            </a:r>
            <a:endParaRPr lang="ru-RU" sz="11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1699264" y="5744198"/>
            <a:ext cx="931933" cy="303876"/>
          </a:xfrm>
          <a:prstGeom prst="roundRect">
            <a:avLst/>
          </a:prstGeom>
          <a:gradFill flip="none" rotWithShape="1">
            <a:gsLst>
              <a:gs pos="0">
                <a:srgbClr val="D9D9DD">
                  <a:shade val="30000"/>
                  <a:satMod val="115000"/>
                </a:srgbClr>
              </a:gs>
              <a:gs pos="9000">
                <a:srgbClr val="D9D9DD">
                  <a:shade val="67500"/>
                  <a:satMod val="115000"/>
                </a:srgbClr>
              </a:gs>
              <a:gs pos="58000">
                <a:schemeClr val="bg1"/>
              </a:gs>
            </a:gsLst>
            <a:lin ang="15600000" scaled="0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Тариф</a:t>
            </a:r>
            <a:endParaRPr lang="ru-RU" sz="12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2915816" y="5744198"/>
            <a:ext cx="1063618" cy="303876"/>
          </a:xfrm>
          <a:prstGeom prst="roundRect">
            <a:avLst/>
          </a:prstGeom>
          <a:gradFill flip="none" rotWithShape="1">
            <a:gsLst>
              <a:gs pos="0">
                <a:srgbClr val="D9D9DD">
                  <a:shade val="30000"/>
                  <a:satMod val="115000"/>
                </a:srgbClr>
              </a:gs>
              <a:gs pos="9000">
                <a:srgbClr val="FFC000"/>
              </a:gs>
              <a:gs pos="58000">
                <a:schemeClr val="bg1"/>
              </a:gs>
            </a:gsLst>
            <a:lin ang="15600000" scaled="0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Цены 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</a:t>
            </a:r>
            <a:endParaRPr lang="ru-RU" sz="14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218531" y="5472456"/>
            <a:ext cx="1185117" cy="123320"/>
          </a:xfrm>
          <a:prstGeom prst="roundRect">
            <a:avLst/>
          </a:prstGeom>
          <a:noFill/>
          <a:ln>
            <a:noFill/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endParaRPr lang="ru-RU" sz="1800" b="1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1547664" y="5474252"/>
            <a:ext cx="1185117" cy="123320"/>
          </a:xfrm>
          <a:prstGeom prst="roundRect">
            <a:avLst/>
          </a:prstGeom>
          <a:noFill/>
          <a:ln>
            <a:noFill/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endParaRPr lang="ru-RU" sz="1800" b="1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2774116" y="5474252"/>
            <a:ext cx="1185117" cy="123320"/>
          </a:xfrm>
          <a:prstGeom prst="roundRect">
            <a:avLst/>
          </a:prstGeom>
          <a:noFill/>
          <a:ln>
            <a:noFill/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endParaRPr lang="ru-RU" sz="1800" b="1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7" name="Соединительная линия уступом 116"/>
          <p:cNvCxnSpPr>
            <a:stCxn id="11" idx="2"/>
            <a:endCxn id="45" idx="0"/>
          </p:cNvCxnSpPr>
          <p:nvPr/>
        </p:nvCxnSpPr>
        <p:spPr>
          <a:xfrm rot="16200000" flipH="1">
            <a:off x="6137658" y="2975350"/>
            <a:ext cx="1704310" cy="7104"/>
          </a:xfrm>
          <a:prstGeom prst="bentConnector3">
            <a:avLst>
              <a:gd name="adj1" fmla="val 50000"/>
            </a:avLst>
          </a:prstGeom>
          <a:noFill/>
          <a:ln w="3175">
            <a:solidFill>
              <a:schemeClr val="accent3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1" name="Соединительная линия уступом 120"/>
          <p:cNvCxnSpPr>
            <a:stCxn id="11" idx="3"/>
            <a:endCxn id="21" idx="0"/>
          </p:cNvCxnSpPr>
          <p:nvPr/>
        </p:nvCxnSpPr>
        <p:spPr>
          <a:xfrm>
            <a:off x="7839225" y="1821949"/>
            <a:ext cx="189159" cy="814963"/>
          </a:xfrm>
          <a:prstGeom prst="bentConnector2">
            <a:avLst/>
          </a:prstGeom>
          <a:noFill/>
          <a:ln w="3175">
            <a:solidFill>
              <a:schemeClr val="accent3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5" name="Соединительная линия уступом 124"/>
          <p:cNvCxnSpPr>
            <a:stCxn id="11" idx="1"/>
          </p:cNvCxnSpPr>
          <p:nvPr/>
        </p:nvCxnSpPr>
        <p:spPr>
          <a:xfrm rot="10800000" flipV="1">
            <a:off x="5997856" y="1821949"/>
            <a:ext cx="135441" cy="828852"/>
          </a:xfrm>
          <a:prstGeom prst="bentConnector2">
            <a:avLst/>
          </a:prstGeom>
          <a:noFill/>
          <a:ln w="3175">
            <a:solidFill>
              <a:schemeClr val="accent3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4" name="Соединительная линия уступом 143"/>
          <p:cNvCxnSpPr>
            <a:stCxn id="41" idx="1"/>
            <a:endCxn id="34" idx="1"/>
          </p:cNvCxnSpPr>
          <p:nvPr/>
        </p:nvCxnSpPr>
        <p:spPr>
          <a:xfrm rot="10800000" flipV="1">
            <a:off x="5580113" y="5244809"/>
            <a:ext cx="742343" cy="716236"/>
          </a:xfrm>
          <a:prstGeom prst="bentConnector3">
            <a:avLst>
              <a:gd name="adj1" fmla="val 113197"/>
            </a:avLst>
          </a:prstGeom>
          <a:noFill/>
          <a:ln w="3175">
            <a:solidFill>
              <a:schemeClr val="accent3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8" name="Соединительная линия уступом 147"/>
          <p:cNvCxnSpPr>
            <a:stCxn id="41" idx="3"/>
            <a:endCxn id="92" idx="3"/>
          </p:cNvCxnSpPr>
          <p:nvPr/>
        </p:nvCxnSpPr>
        <p:spPr>
          <a:xfrm>
            <a:off x="8028384" y="5244809"/>
            <a:ext cx="648072" cy="1275529"/>
          </a:xfrm>
          <a:prstGeom prst="bentConnector3">
            <a:avLst>
              <a:gd name="adj1" fmla="val 135274"/>
            </a:avLst>
          </a:prstGeom>
          <a:noFill/>
          <a:ln w="3175">
            <a:solidFill>
              <a:schemeClr val="accent3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0" name="Скругленный прямоугольник 59"/>
          <p:cNvSpPr/>
          <p:nvPr/>
        </p:nvSpPr>
        <p:spPr>
          <a:xfrm>
            <a:off x="5867700" y="5521424"/>
            <a:ext cx="1185117" cy="123320"/>
          </a:xfrm>
          <a:prstGeom prst="roundRect">
            <a:avLst/>
          </a:prstGeom>
          <a:noFill/>
          <a:ln>
            <a:noFill/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endParaRPr lang="ru-RU" sz="1800" b="1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7196833" y="5523220"/>
            <a:ext cx="1185117" cy="123320"/>
          </a:xfrm>
          <a:prstGeom prst="roundRect">
            <a:avLst/>
          </a:prstGeom>
          <a:noFill/>
          <a:ln>
            <a:noFill/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endParaRPr lang="ru-RU" sz="1800" b="1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66713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нутый угол 13"/>
          <p:cNvSpPr/>
          <p:nvPr/>
        </p:nvSpPr>
        <p:spPr>
          <a:xfrm>
            <a:off x="2191656" y="3753491"/>
            <a:ext cx="2025812" cy="561738"/>
          </a:xfrm>
          <a:prstGeom prst="foldedCorner">
            <a:avLst/>
          </a:prstGeom>
          <a:gradFill flip="none" rotWithShape="1">
            <a:gsLst>
              <a:gs pos="0">
                <a:srgbClr val="D9D9DD">
                  <a:shade val="30000"/>
                  <a:satMod val="115000"/>
                </a:srgbClr>
              </a:gs>
              <a:gs pos="9000">
                <a:srgbClr val="D9F1FF"/>
              </a:gs>
              <a:gs pos="58000">
                <a:schemeClr val="bg1"/>
              </a:gs>
            </a:gsLst>
            <a:lin ang="15600000" scaled="0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Средние «сетевые» показатели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5020" y="5866"/>
            <a:ext cx="8461727" cy="602253"/>
          </a:xfrm>
          <a:prstGeom prst="roundRect">
            <a:avLst>
              <a:gd name="adj" fmla="val 8232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Различия схем расчета стоимости медицинских услуг</a:t>
            </a:r>
            <a:endParaRPr lang="ru-RU" sz="2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5020" y="927238"/>
            <a:ext cx="4314972" cy="413530"/>
          </a:xfrm>
          <a:prstGeom prst="roundRect">
            <a:avLst/>
          </a:prstGeom>
          <a:gradFill flip="none" rotWithShape="1">
            <a:gsLst>
              <a:gs pos="0">
                <a:srgbClr val="D9D9DD">
                  <a:shade val="30000"/>
                  <a:satMod val="115000"/>
                </a:srgbClr>
              </a:gs>
              <a:gs pos="9000">
                <a:srgbClr val="92D050"/>
              </a:gs>
              <a:gs pos="58000">
                <a:schemeClr val="bg1"/>
              </a:gs>
            </a:gsLst>
            <a:lin ang="15600000" scaled="0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5020" y="1431826"/>
            <a:ext cx="1728192" cy="936104"/>
          </a:xfrm>
          <a:prstGeom prst="roundRect">
            <a:avLst/>
          </a:prstGeom>
          <a:gradFill flip="none" rotWithShape="1">
            <a:gsLst>
              <a:gs pos="0">
                <a:srgbClr val="D9D9DD">
                  <a:shade val="30000"/>
                  <a:satMod val="115000"/>
                </a:srgbClr>
              </a:gs>
              <a:gs pos="9000">
                <a:srgbClr val="D9D9DD">
                  <a:shade val="67500"/>
                  <a:satMod val="115000"/>
                </a:srgbClr>
              </a:gs>
              <a:gs pos="58000">
                <a:schemeClr val="bg1"/>
              </a:gs>
            </a:gsLst>
            <a:lin ang="15600000" scaled="0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БНЗ, НЗ, 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корректирующие коэффициенты</a:t>
            </a:r>
            <a:endParaRPr lang="ru-RU" sz="11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5020" y="4422630"/>
            <a:ext cx="1728192" cy="825620"/>
          </a:xfrm>
          <a:prstGeom prst="roundRect">
            <a:avLst/>
          </a:prstGeom>
          <a:gradFill flip="none" rotWithShape="1">
            <a:gsLst>
              <a:gs pos="0">
                <a:srgbClr val="D9D9DD">
                  <a:shade val="30000"/>
                  <a:satMod val="115000"/>
                </a:srgbClr>
              </a:gs>
              <a:gs pos="9000">
                <a:srgbClr val="D9D9DD">
                  <a:shade val="67500"/>
                  <a:satMod val="115000"/>
                </a:srgbClr>
              </a:gs>
              <a:gs pos="58000">
                <a:schemeClr val="bg1"/>
              </a:gs>
            </a:gsLst>
            <a:lin ang="15600000" scaled="0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Объемы услуг ГЗ </a:t>
            </a:r>
            <a:r>
              <a:rPr lang="ru-RU" sz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крупные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направления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4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33092" y="3179444"/>
            <a:ext cx="1008112" cy="465580"/>
          </a:xfrm>
          <a:prstGeom prst="roundRect">
            <a:avLst/>
          </a:prstGeom>
          <a:gradFill flip="none" rotWithShape="1">
            <a:gsLst>
              <a:gs pos="0">
                <a:srgbClr val="D9D9DD">
                  <a:shade val="30000"/>
                  <a:satMod val="115000"/>
                </a:srgbClr>
              </a:gs>
              <a:gs pos="9000">
                <a:srgbClr val="D9D9DD">
                  <a:shade val="67500"/>
                  <a:satMod val="115000"/>
                </a:srgbClr>
              </a:gs>
              <a:gs pos="58000">
                <a:schemeClr val="bg1"/>
              </a:gs>
            </a:gsLst>
            <a:lin ang="15600000" scaled="0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ормы</a:t>
            </a:r>
            <a:endParaRPr lang="ru-RU" sz="14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2191656" y="1516078"/>
            <a:ext cx="1881796" cy="760794"/>
          </a:xfrm>
          <a:prstGeom prst="foldedCorner">
            <a:avLst/>
          </a:prstGeom>
          <a:gradFill flip="none" rotWithShape="1">
            <a:gsLst>
              <a:gs pos="0">
                <a:srgbClr val="D9D9DD">
                  <a:shade val="30000"/>
                  <a:satMod val="115000"/>
                </a:srgbClr>
              </a:gs>
              <a:gs pos="9000">
                <a:srgbClr val="D9F1FF"/>
              </a:gs>
              <a:gs pos="58000">
                <a:schemeClr val="bg1"/>
              </a:gs>
            </a:gsLst>
            <a:lin ang="15600000" scaled="0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БК РФ, ПП №640,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Приказ 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МЗ №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366н</a:t>
            </a:r>
          </a:p>
        </p:txBody>
      </p:sp>
      <p:sp>
        <p:nvSpPr>
          <p:cNvPr id="11" name="Загнутый угол 10"/>
          <p:cNvSpPr/>
          <p:nvPr/>
        </p:nvSpPr>
        <p:spPr>
          <a:xfrm>
            <a:off x="2191656" y="2526146"/>
            <a:ext cx="1988240" cy="510190"/>
          </a:xfrm>
          <a:prstGeom prst="foldedCorner">
            <a:avLst/>
          </a:prstGeom>
          <a:gradFill flip="none" rotWithShape="1">
            <a:gsLst>
              <a:gs pos="0">
                <a:srgbClr val="D9D9DD">
                  <a:shade val="30000"/>
                  <a:satMod val="115000"/>
                </a:srgbClr>
              </a:gs>
              <a:gs pos="9000">
                <a:srgbClr val="D9F1FF"/>
              </a:gs>
              <a:gs pos="58000">
                <a:schemeClr val="bg1"/>
              </a:gs>
            </a:gsLst>
            <a:lin ang="15600000" scaled="0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Порядки оказания мед/помощи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20072" y="927238"/>
            <a:ext cx="3504336" cy="413530"/>
          </a:xfrm>
          <a:prstGeom prst="roundRect">
            <a:avLst/>
          </a:prstGeom>
          <a:gradFill flip="none" rotWithShape="1">
            <a:gsLst>
              <a:gs pos="0">
                <a:srgbClr val="D9D9DD">
                  <a:shade val="30000"/>
                  <a:satMod val="115000"/>
                </a:srgbClr>
              </a:gs>
              <a:gs pos="9000">
                <a:srgbClr val="92D050"/>
              </a:gs>
              <a:gs pos="58000">
                <a:schemeClr val="bg1"/>
              </a:gs>
            </a:gsLst>
            <a:lin ang="15600000" scaled="0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ОМС</a:t>
            </a:r>
            <a:endParaRPr lang="ru-RU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60032" y="1477275"/>
            <a:ext cx="1728192" cy="598431"/>
          </a:xfrm>
          <a:prstGeom prst="roundRect">
            <a:avLst/>
          </a:prstGeom>
          <a:gradFill flip="none" rotWithShape="1">
            <a:gsLst>
              <a:gs pos="0">
                <a:srgbClr val="D9D9DD">
                  <a:shade val="30000"/>
                  <a:satMod val="115000"/>
                </a:srgbClr>
              </a:gs>
              <a:gs pos="9000">
                <a:srgbClr val="D9D9DD">
                  <a:shade val="67500"/>
                  <a:satMod val="115000"/>
                </a:srgbClr>
              </a:gs>
              <a:gs pos="58000">
                <a:schemeClr val="bg1"/>
              </a:gs>
            </a:gsLst>
            <a:lin ang="15600000" scaled="0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Тарифы</a:t>
            </a:r>
            <a:endParaRPr lang="ru-RU" sz="1600" b="1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60032" y="4255064"/>
            <a:ext cx="1728192" cy="825620"/>
          </a:xfrm>
          <a:prstGeom prst="roundRect">
            <a:avLst/>
          </a:prstGeom>
          <a:gradFill flip="none" rotWithShape="1">
            <a:gsLst>
              <a:gs pos="0">
                <a:srgbClr val="D9D9DD">
                  <a:shade val="30000"/>
                  <a:satMod val="115000"/>
                </a:srgbClr>
              </a:gs>
              <a:gs pos="9000">
                <a:srgbClr val="D9D9DD">
                  <a:shade val="67500"/>
                  <a:satMod val="115000"/>
                </a:srgbClr>
              </a:gs>
              <a:gs pos="58000">
                <a:schemeClr val="bg1"/>
              </a:gs>
            </a:gsLst>
            <a:lin ang="15600000" scaled="0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Объемы услуг ГЗ (</a:t>
            </a:r>
            <a:r>
              <a:rPr lang="ru-RU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детальные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услуги)</a:t>
            </a:r>
            <a:endParaRPr lang="ru-RU" sz="11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Загнутый угол 21"/>
          <p:cNvSpPr/>
          <p:nvPr/>
        </p:nvSpPr>
        <p:spPr>
          <a:xfrm>
            <a:off x="2191655" y="4435704"/>
            <a:ext cx="2151571" cy="779052"/>
          </a:xfrm>
          <a:prstGeom prst="foldedCorner">
            <a:avLst/>
          </a:prstGeom>
          <a:gradFill flip="none" rotWithShape="1">
            <a:gsLst>
              <a:gs pos="0">
                <a:srgbClr val="D9D9DD">
                  <a:shade val="30000"/>
                  <a:satMod val="115000"/>
                </a:srgbClr>
              </a:gs>
              <a:gs pos="9000">
                <a:srgbClr val="D9F1FF"/>
              </a:gs>
              <a:gs pos="58000">
                <a:schemeClr val="bg1"/>
              </a:gs>
            </a:gsLst>
            <a:lin ang="15600000" scaled="0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 №1043, Общероссийские 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перечни услуг</a:t>
            </a:r>
          </a:p>
        </p:txBody>
      </p:sp>
      <p:sp>
        <p:nvSpPr>
          <p:cNvPr id="23" name="Загнутый угол 22"/>
          <p:cNvSpPr/>
          <p:nvPr/>
        </p:nvSpPr>
        <p:spPr>
          <a:xfrm>
            <a:off x="6949464" y="4327072"/>
            <a:ext cx="2015023" cy="720080"/>
          </a:xfrm>
          <a:prstGeom prst="foldedCorner">
            <a:avLst/>
          </a:prstGeom>
          <a:gradFill flip="none" rotWithShape="1">
            <a:gsLst>
              <a:gs pos="0">
                <a:srgbClr val="D9D9DD">
                  <a:shade val="30000"/>
                  <a:satMod val="115000"/>
                </a:srgbClr>
              </a:gs>
              <a:gs pos="9000">
                <a:srgbClr val="D9F1FF"/>
              </a:gs>
              <a:gs pos="58000">
                <a:schemeClr val="bg1"/>
              </a:gs>
            </a:gsLst>
            <a:lin ang="15600000" scaled="0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Номенклатура услуг,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Приказ МЗ №804н</a:t>
            </a:r>
            <a:endParaRPr lang="ru-RU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Загнутый угол 27"/>
          <p:cNvSpPr/>
          <p:nvPr/>
        </p:nvSpPr>
        <p:spPr>
          <a:xfrm>
            <a:off x="6963313" y="1412776"/>
            <a:ext cx="2037726" cy="720080"/>
          </a:xfrm>
          <a:prstGeom prst="foldedCorner">
            <a:avLst/>
          </a:prstGeom>
          <a:gradFill flip="none" rotWithShape="1">
            <a:gsLst>
              <a:gs pos="0">
                <a:srgbClr val="D9D9DD">
                  <a:shade val="30000"/>
                  <a:satMod val="115000"/>
                </a:srgbClr>
              </a:gs>
              <a:gs pos="9000">
                <a:srgbClr val="D9F1FF"/>
              </a:gs>
              <a:gs pos="58000">
                <a:schemeClr val="bg1"/>
              </a:gs>
            </a:gsLst>
            <a:lin ang="15600000" scaled="0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Приказ МЗ №158н,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Письмо ФФОМС …</a:t>
            </a:r>
            <a:endParaRPr lang="ru-RU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Загнутый угол 24"/>
          <p:cNvSpPr/>
          <p:nvPr/>
        </p:nvSpPr>
        <p:spPr>
          <a:xfrm>
            <a:off x="467544" y="6265840"/>
            <a:ext cx="2304256" cy="528486"/>
          </a:xfrm>
          <a:prstGeom prst="foldedCorner">
            <a:avLst/>
          </a:prstGeom>
          <a:gradFill flip="none" rotWithShape="1">
            <a:gsLst>
              <a:gs pos="0">
                <a:srgbClr val="D9D9DD">
                  <a:shade val="30000"/>
                  <a:satMod val="115000"/>
                </a:srgbClr>
              </a:gs>
              <a:gs pos="9000">
                <a:srgbClr val="D9F1FF"/>
              </a:gs>
              <a:gs pos="58000">
                <a:schemeClr val="bg1"/>
              </a:gs>
            </a:gsLst>
            <a:lin ang="15600000" scaled="0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 №1006,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Приказ МЗ №853н, …</a:t>
            </a:r>
            <a:endParaRPr lang="ru-RU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Загнутый угол 32"/>
          <p:cNvSpPr/>
          <p:nvPr/>
        </p:nvSpPr>
        <p:spPr>
          <a:xfrm>
            <a:off x="2191656" y="3134834"/>
            <a:ext cx="1988240" cy="510190"/>
          </a:xfrm>
          <a:prstGeom prst="foldedCorner">
            <a:avLst/>
          </a:prstGeom>
          <a:gradFill flip="none" rotWithShape="1">
            <a:gsLst>
              <a:gs pos="0">
                <a:srgbClr val="D9D9DD">
                  <a:shade val="30000"/>
                  <a:satMod val="115000"/>
                </a:srgbClr>
              </a:gs>
              <a:gs pos="9000">
                <a:srgbClr val="FFCFCF"/>
              </a:gs>
              <a:gs pos="58000">
                <a:schemeClr val="bg1"/>
              </a:gs>
            </a:gsLst>
            <a:lin ang="15600000" scaled="0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Стандарты оказания мед/помощи</a:t>
            </a:r>
          </a:p>
        </p:txBody>
      </p:sp>
      <p:sp>
        <p:nvSpPr>
          <p:cNvPr id="2" name="Левая фигурная скобка 1"/>
          <p:cNvSpPr/>
          <p:nvPr/>
        </p:nvSpPr>
        <p:spPr>
          <a:xfrm>
            <a:off x="1985220" y="2708920"/>
            <a:ext cx="121857" cy="1442410"/>
          </a:xfrm>
          <a:prstGeom prst="leftBrace">
            <a:avLst/>
          </a:prstGeom>
          <a:noFill/>
          <a:ln w="3175">
            <a:solidFill>
              <a:schemeClr val="accent3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Загнутый угол 35"/>
          <p:cNvSpPr/>
          <p:nvPr/>
        </p:nvSpPr>
        <p:spPr>
          <a:xfrm>
            <a:off x="6949692" y="3676701"/>
            <a:ext cx="2025812" cy="561738"/>
          </a:xfrm>
          <a:prstGeom prst="foldedCorner">
            <a:avLst/>
          </a:prstGeom>
          <a:gradFill flip="none" rotWithShape="1">
            <a:gsLst>
              <a:gs pos="0">
                <a:srgbClr val="D9D9DD">
                  <a:shade val="30000"/>
                  <a:satMod val="115000"/>
                </a:srgbClr>
              </a:gs>
              <a:gs pos="9000">
                <a:srgbClr val="D9F1FF"/>
              </a:gs>
              <a:gs pos="58000">
                <a:schemeClr val="bg1"/>
              </a:gs>
            </a:gsLst>
            <a:lin ang="15600000" scaled="0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endParaRPr lang="ru-RU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580112" y="3102654"/>
            <a:ext cx="1008112" cy="465580"/>
          </a:xfrm>
          <a:prstGeom prst="roundRect">
            <a:avLst/>
          </a:prstGeom>
          <a:gradFill flip="none" rotWithShape="1">
            <a:gsLst>
              <a:gs pos="0">
                <a:srgbClr val="D9D9DD">
                  <a:shade val="30000"/>
                  <a:satMod val="115000"/>
                </a:srgbClr>
              </a:gs>
              <a:gs pos="9000">
                <a:srgbClr val="D9D9DD">
                  <a:shade val="67500"/>
                  <a:satMod val="115000"/>
                </a:srgbClr>
              </a:gs>
              <a:gs pos="58000">
                <a:schemeClr val="bg1"/>
              </a:gs>
            </a:gsLst>
            <a:lin ang="15600000" scaled="0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ормы</a:t>
            </a:r>
            <a:endParaRPr lang="ru-RU" sz="14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Загнутый угол 37"/>
          <p:cNvSpPr/>
          <p:nvPr/>
        </p:nvSpPr>
        <p:spPr>
          <a:xfrm>
            <a:off x="6949692" y="2449356"/>
            <a:ext cx="1988240" cy="510190"/>
          </a:xfrm>
          <a:prstGeom prst="foldedCorner">
            <a:avLst/>
          </a:prstGeom>
          <a:gradFill flip="none" rotWithShape="1">
            <a:gsLst>
              <a:gs pos="0">
                <a:srgbClr val="D9D9DD">
                  <a:shade val="30000"/>
                  <a:satMod val="115000"/>
                </a:srgbClr>
              </a:gs>
              <a:gs pos="9000">
                <a:srgbClr val="FFCFCF"/>
              </a:gs>
              <a:gs pos="58000">
                <a:schemeClr val="bg1"/>
              </a:gs>
            </a:gsLst>
            <a:lin ang="15600000" scaled="0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Порядки оказания мед/помощи</a:t>
            </a:r>
          </a:p>
        </p:txBody>
      </p:sp>
      <p:sp>
        <p:nvSpPr>
          <p:cNvPr id="39" name="Загнутый угол 38"/>
          <p:cNvSpPr/>
          <p:nvPr/>
        </p:nvSpPr>
        <p:spPr>
          <a:xfrm>
            <a:off x="6949692" y="3058044"/>
            <a:ext cx="1988240" cy="510190"/>
          </a:xfrm>
          <a:prstGeom prst="foldedCorner">
            <a:avLst/>
          </a:prstGeom>
          <a:gradFill flip="none" rotWithShape="1">
            <a:gsLst>
              <a:gs pos="0">
                <a:srgbClr val="D9D9DD">
                  <a:shade val="30000"/>
                  <a:satMod val="115000"/>
                </a:srgbClr>
              </a:gs>
              <a:gs pos="9000">
                <a:srgbClr val="D9F1FF"/>
              </a:gs>
              <a:gs pos="58000">
                <a:schemeClr val="bg1"/>
              </a:gs>
            </a:gsLst>
            <a:lin ang="15600000" scaled="0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Стандарты оказания мед/помощи</a:t>
            </a:r>
          </a:p>
        </p:txBody>
      </p:sp>
      <p:sp>
        <p:nvSpPr>
          <p:cNvPr id="41" name="Левая фигурная скобка 40"/>
          <p:cNvSpPr/>
          <p:nvPr/>
        </p:nvSpPr>
        <p:spPr>
          <a:xfrm>
            <a:off x="6721149" y="2598880"/>
            <a:ext cx="121857" cy="1442410"/>
          </a:xfrm>
          <a:prstGeom prst="leftBrace">
            <a:avLst/>
          </a:prstGeom>
          <a:noFill/>
          <a:ln w="3175">
            <a:solidFill>
              <a:schemeClr val="accent3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4"/>
          <p:cNvGrpSpPr/>
          <p:nvPr/>
        </p:nvGrpSpPr>
        <p:grpSpPr>
          <a:xfrm>
            <a:off x="1043608" y="5214757"/>
            <a:ext cx="7123284" cy="1119392"/>
            <a:chOff x="10260632" y="4892431"/>
            <a:chExt cx="2664296" cy="760232"/>
          </a:xfrm>
        </p:grpSpPr>
        <p:sp>
          <p:nvSpPr>
            <p:cNvPr id="45" name="Выноска со стрелкой вниз 44"/>
            <p:cNvSpPr/>
            <p:nvPr/>
          </p:nvSpPr>
          <p:spPr>
            <a:xfrm flipV="1">
              <a:off x="11988824" y="4892431"/>
              <a:ext cx="936104" cy="540093"/>
            </a:xfrm>
            <a:prstGeom prst="downArrowCallout">
              <a:avLst>
                <a:gd name="adj1" fmla="val 0"/>
                <a:gd name="adj2" fmla="val 20297"/>
                <a:gd name="adj3" fmla="val 20298"/>
                <a:gd name="adj4" fmla="val 53220"/>
              </a:avLst>
            </a:prstGeom>
            <a:gradFill flip="none" rotWithShape="1">
              <a:gsLst>
                <a:gs pos="0">
                  <a:srgbClr val="D9D9DD">
                    <a:shade val="30000"/>
                    <a:satMod val="115000"/>
                  </a:srgbClr>
                </a:gs>
                <a:gs pos="9000">
                  <a:srgbClr val="FFC000"/>
                </a:gs>
                <a:gs pos="58000">
                  <a:schemeClr val="bg1"/>
                </a:gs>
              </a:gsLst>
              <a:lin ang="15600000" scaled="0"/>
              <a:tileRect/>
            </a:gradFill>
            <a:ln>
              <a:solidFill>
                <a:schemeClr val="bg1">
                  <a:lumMod val="75000"/>
                </a:schemeClr>
              </a:solidFill>
            </a:ln>
            <a:effectLst>
              <a:outerShdw dist="38100" dir="2700000" algn="tl" rotWithShape="0">
                <a:schemeClr val="tx2">
                  <a:lumMod val="60000"/>
                  <a:lumOff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Выноска со стрелкой вниз 41"/>
            <p:cNvSpPr/>
            <p:nvPr/>
          </p:nvSpPr>
          <p:spPr>
            <a:xfrm flipV="1">
              <a:off x="10260632" y="4905126"/>
              <a:ext cx="936104" cy="540093"/>
            </a:xfrm>
            <a:prstGeom prst="downArrowCallout">
              <a:avLst>
                <a:gd name="adj1" fmla="val 0"/>
                <a:gd name="adj2" fmla="val 20297"/>
                <a:gd name="adj3" fmla="val 20298"/>
                <a:gd name="adj4" fmla="val 53220"/>
              </a:avLst>
            </a:prstGeom>
            <a:gradFill flip="none" rotWithShape="1">
              <a:gsLst>
                <a:gs pos="0">
                  <a:srgbClr val="D9D9DD">
                    <a:shade val="30000"/>
                    <a:satMod val="115000"/>
                  </a:srgbClr>
                </a:gs>
                <a:gs pos="9000">
                  <a:srgbClr val="FFC000"/>
                </a:gs>
                <a:gs pos="58000">
                  <a:schemeClr val="bg1"/>
                </a:gs>
              </a:gsLst>
              <a:lin ang="15600000" scaled="0"/>
              <a:tileRect/>
            </a:gradFill>
            <a:ln>
              <a:solidFill>
                <a:schemeClr val="bg1">
                  <a:lumMod val="75000"/>
                </a:schemeClr>
              </a:solidFill>
            </a:ln>
            <a:effectLst>
              <a:outerShdw dist="38100" dir="2700000" algn="tl" rotWithShape="0">
                <a:schemeClr val="tx2">
                  <a:lumMod val="60000"/>
                  <a:lumOff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Выноска со стрелкой вниз 12"/>
            <p:cNvSpPr/>
            <p:nvPr/>
          </p:nvSpPr>
          <p:spPr>
            <a:xfrm>
              <a:off x="10260632" y="5077962"/>
              <a:ext cx="2664296" cy="574701"/>
            </a:xfrm>
            <a:prstGeom prst="downArrowCallout">
              <a:avLst>
                <a:gd name="adj1" fmla="val 0"/>
                <a:gd name="adj2" fmla="val 25000"/>
                <a:gd name="adj3" fmla="val 25000"/>
                <a:gd name="adj4" fmla="val 64977"/>
              </a:avLst>
            </a:prstGeom>
            <a:gradFill flip="none" rotWithShape="1">
              <a:gsLst>
                <a:gs pos="0">
                  <a:srgbClr val="D9D9DD">
                    <a:shade val="30000"/>
                    <a:satMod val="115000"/>
                  </a:srgbClr>
                </a:gs>
                <a:gs pos="9000">
                  <a:srgbClr val="FFC000"/>
                </a:gs>
                <a:gs pos="58000">
                  <a:schemeClr val="bg1"/>
                </a:gs>
              </a:gsLst>
              <a:lin ang="15600000" scaled="0"/>
              <a:tileRect/>
            </a:gradFill>
            <a:ln>
              <a:solidFill>
                <a:schemeClr val="bg1">
                  <a:lumMod val="75000"/>
                </a:schemeClr>
              </a:solidFill>
            </a:ln>
            <a:effectLst>
              <a:outerShdw dist="38100" dir="2700000" algn="tl" rotWithShape="0">
                <a:schemeClr val="tx2">
                  <a:lumMod val="60000"/>
                  <a:lumOff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Себестоимость услуг</a:t>
              </a:r>
              <a:endParaRPr lang="ru-RU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9" name="Прямая соединительная линия 18"/>
          <p:cNvCxnSpPr>
            <a:stCxn id="7" idx="3"/>
            <a:endCxn id="10" idx="1"/>
          </p:cNvCxnSpPr>
          <p:nvPr/>
        </p:nvCxnSpPr>
        <p:spPr>
          <a:xfrm flipV="1">
            <a:off x="1913212" y="1896475"/>
            <a:ext cx="278444" cy="3403"/>
          </a:xfrm>
          <a:prstGeom prst="line">
            <a:avLst/>
          </a:prstGeom>
          <a:noFill/>
          <a:ln w="3175">
            <a:solidFill>
              <a:schemeClr val="accent3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Прямая соединительная линия 20"/>
          <p:cNvCxnSpPr>
            <a:stCxn id="17" idx="3"/>
            <a:endCxn id="28" idx="1"/>
          </p:cNvCxnSpPr>
          <p:nvPr/>
        </p:nvCxnSpPr>
        <p:spPr>
          <a:xfrm flipV="1">
            <a:off x="6588224" y="1772816"/>
            <a:ext cx="375089" cy="3675"/>
          </a:xfrm>
          <a:prstGeom prst="line">
            <a:avLst/>
          </a:prstGeom>
          <a:noFill/>
          <a:ln w="3175">
            <a:solidFill>
              <a:schemeClr val="accent3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Прямая соединительная линия 26"/>
          <p:cNvCxnSpPr>
            <a:stCxn id="8" idx="3"/>
            <a:endCxn id="22" idx="1"/>
          </p:cNvCxnSpPr>
          <p:nvPr/>
        </p:nvCxnSpPr>
        <p:spPr>
          <a:xfrm flipV="1">
            <a:off x="1913212" y="4825230"/>
            <a:ext cx="278443" cy="10210"/>
          </a:xfrm>
          <a:prstGeom prst="line">
            <a:avLst/>
          </a:prstGeom>
          <a:noFill/>
          <a:ln w="3175">
            <a:solidFill>
              <a:schemeClr val="accent3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Прямая соединительная линия 39"/>
          <p:cNvCxnSpPr>
            <a:stCxn id="18" idx="3"/>
            <a:endCxn id="23" idx="1"/>
          </p:cNvCxnSpPr>
          <p:nvPr/>
        </p:nvCxnSpPr>
        <p:spPr>
          <a:xfrm>
            <a:off x="6588224" y="4667874"/>
            <a:ext cx="361240" cy="19238"/>
          </a:xfrm>
          <a:prstGeom prst="line">
            <a:avLst/>
          </a:prstGeom>
          <a:noFill/>
          <a:ln w="3175">
            <a:solidFill>
              <a:schemeClr val="accent3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3275856" y="6334149"/>
            <a:ext cx="2753810" cy="388169"/>
          </a:xfrm>
          <a:prstGeom prst="roundRect">
            <a:avLst/>
          </a:prstGeom>
          <a:gradFill flip="none" rotWithShape="1">
            <a:gsLst>
              <a:gs pos="0">
                <a:srgbClr val="D9D9DD">
                  <a:shade val="30000"/>
                  <a:satMod val="115000"/>
                </a:srgbClr>
              </a:gs>
              <a:gs pos="9000">
                <a:srgbClr val="D9D9DD">
                  <a:shade val="67500"/>
                  <a:satMod val="115000"/>
                </a:srgbClr>
              </a:gs>
              <a:gs pos="58000">
                <a:schemeClr val="bg1"/>
              </a:gs>
            </a:gsLst>
            <a:lin ang="15600000" scaled="0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Платные услуги</a:t>
            </a:r>
            <a:endParaRPr lang="ru-RU" sz="1600" b="1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4" name="Прямая соединительная линия 43"/>
          <p:cNvCxnSpPr>
            <a:stCxn id="25" idx="3"/>
            <a:endCxn id="43" idx="1"/>
          </p:cNvCxnSpPr>
          <p:nvPr/>
        </p:nvCxnSpPr>
        <p:spPr>
          <a:xfrm flipV="1">
            <a:off x="2771800" y="6528234"/>
            <a:ext cx="504056" cy="1849"/>
          </a:xfrm>
          <a:prstGeom prst="line">
            <a:avLst/>
          </a:prstGeom>
          <a:noFill/>
          <a:ln w="3175">
            <a:solidFill>
              <a:schemeClr val="accent3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6" name="Загнутый угол 45"/>
          <p:cNvSpPr/>
          <p:nvPr/>
        </p:nvSpPr>
        <p:spPr>
          <a:xfrm>
            <a:off x="6421057" y="6265840"/>
            <a:ext cx="2304256" cy="528486"/>
          </a:xfrm>
          <a:prstGeom prst="foldedCorner">
            <a:avLst/>
          </a:prstGeom>
          <a:gradFill flip="none" rotWithShape="1">
            <a:gsLst>
              <a:gs pos="0">
                <a:srgbClr val="D9D9DD">
                  <a:shade val="30000"/>
                  <a:satMod val="115000"/>
                </a:srgbClr>
              </a:gs>
              <a:gs pos="9000">
                <a:srgbClr val="D9F1FF"/>
              </a:gs>
              <a:gs pos="58000">
                <a:schemeClr val="bg1"/>
              </a:gs>
            </a:gsLst>
            <a:lin ang="15600000" scaled="0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dist="381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Стандарты оказания 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мед/помощи, МЭС …</a:t>
            </a:r>
            <a:endParaRPr lang="ru-RU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7" name="Прямая соединительная линия 46"/>
          <p:cNvCxnSpPr>
            <a:stCxn id="43" idx="3"/>
            <a:endCxn id="46" idx="1"/>
          </p:cNvCxnSpPr>
          <p:nvPr/>
        </p:nvCxnSpPr>
        <p:spPr>
          <a:xfrm>
            <a:off x="6029666" y="6528234"/>
            <a:ext cx="391391" cy="1849"/>
          </a:xfrm>
          <a:prstGeom prst="line">
            <a:avLst/>
          </a:prstGeom>
          <a:noFill/>
          <a:ln w="3175">
            <a:solidFill>
              <a:schemeClr val="accent3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="" xmlns:p14="http://schemas.microsoft.com/office/powerpoint/2010/main" val="25535727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/>
          <p:cNvSpPr/>
          <p:nvPr/>
        </p:nvSpPr>
        <p:spPr>
          <a:xfrm>
            <a:off x="35496" y="866622"/>
            <a:ext cx="9073008" cy="587215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9" name="Прямая со стрелкой 68"/>
          <p:cNvCxnSpPr/>
          <p:nvPr/>
        </p:nvCxnSpPr>
        <p:spPr>
          <a:xfrm flipV="1">
            <a:off x="6451373" y="1340768"/>
            <a:ext cx="1288979" cy="16555"/>
          </a:xfrm>
          <a:prstGeom prst="straightConnector1">
            <a:avLst/>
          </a:prstGeom>
          <a:ln w="19050">
            <a:solidFill>
              <a:srgbClr val="F68A3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/>
          <p:nvPr/>
        </p:nvCxnSpPr>
        <p:spPr>
          <a:xfrm flipV="1">
            <a:off x="691952" y="2281047"/>
            <a:ext cx="0" cy="1152128"/>
          </a:xfrm>
          <a:prstGeom prst="straightConnector1">
            <a:avLst/>
          </a:prstGeom>
          <a:ln w="19050">
            <a:solidFill>
              <a:srgbClr val="F68A3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2"/>
          <p:cNvSpPr txBox="1">
            <a:spLocks noChangeArrowheads="1"/>
          </p:cNvSpPr>
          <p:nvPr/>
        </p:nvSpPr>
        <p:spPr>
          <a:xfrm>
            <a:off x="0" y="148570"/>
            <a:ext cx="85324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2000" b="1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000">
                <a:cs typeface="Arial" charset="0"/>
              </a:defRPr>
            </a:lvl2pPr>
            <a:lvl3pPr>
              <a:defRPr sz="2000">
                <a:cs typeface="Arial" charset="0"/>
              </a:defRPr>
            </a:lvl3pPr>
            <a:lvl4pPr>
              <a:defRPr sz="2000">
                <a:cs typeface="Arial" charset="0"/>
              </a:defRPr>
            </a:lvl4pPr>
            <a:lvl5pPr>
              <a:defRPr sz="2000">
                <a:cs typeface="Arial" charset="0"/>
              </a:defRPr>
            </a:lvl5pPr>
            <a:lvl6pPr>
              <a:defRPr sz="2000">
                <a:cs typeface="Arial" charset="0"/>
              </a:defRPr>
            </a:lvl6pPr>
            <a:lvl7pPr>
              <a:defRPr sz="2000">
                <a:cs typeface="Arial" charset="0"/>
              </a:defRPr>
            </a:lvl7pPr>
            <a:lvl8pPr>
              <a:defRPr sz="2000">
                <a:cs typeface="Arial" charset="0"/>
              </a:defRPr>
            </a:lvl8pPr>
            <a:lvl9pPr>
              <a:defRPr sz="2000">
                <a:cs typeface="Arial" charset="0"/>
              </a:defRPr>
            </a:lvl9pPr>
          </a:lstStyle>
          <a:p>
            <a:pPr algn="ctr"/>
            <a:r>
              <a:rPr lang="ru-RU" dirty="0" smtClean="0"/>
              <a:t>Схема работы государственного учреждения в ПП «Парус»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97545" y="1003078"/>
            <a:ext cx="7619388" cy="5666282"/>
            <a:chOff x="82823" y="798125"/>
            <a:chExt cx="7588726" cy="5666282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38" name="Прямоугольник 37"/>
            <p:cNvSpPr/>
            <p:nvPr/>
          </p:nvSpPr>
          <p:spPr>
            <a:xfrm>
              <a:off x="3240144" y="798125"/>
              <a:ext cx="3163802" cy="56662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44AAA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300" b="1" dirty="0" smtClean="0">
                  <a:solidFill>
                    <a:sysClr val="windowText" lastClr="000000"/>
                  </a:solidFill>
                </a:rPr>
                <a:t>ПАРУС «Управление </a:t>
              </a:r>
              <a:r>
                <a:rPr lang="ru-RU" sz="1300" b="1" dirty="0">
                  <a:solidFill>
                    <a:sysClr val="windowText" lastClr="000000"/>
                  </a:solidFill>
                </a:rPr>
                <a:t>финансово – хозяйственной деятельностью </a:t>
              </a:r>
              <a:r>
                <a:rPr lang="ru-RU" sz="1300" b="1" dirty="0" smtClean="0">
                  <a:solidFill>
                    <a:sysClr val="windowText" lastClr="000000"/>
                  </a:solidFill>
                </a:rPr>
                <a:t>учреждения»</a:t>
              </a:r>
              <a:endParaRPr lang="ru-RU" sz="1300" b="1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48" name="Прямая со стрелкой 47"/>
            <p:cNvCxnSpPr/>
            <p:nvPr/>
          </p:nvCxnSpPr>
          <p:spPr>
            <a:xfrm flipV="1">
              <a:off x="6375404" y="6100228"/>
              <a:ext cx="1296145" cy="12872"/>
            </a:xfrm>
            <a:prstGeom prst="straightConnector1">
              <a:avLst/>
            </a:prstGeom>
            <a:grpFill/>
            <a:ln w="19050">
              <a:solidFill>
                <a:srgbClr val="F68A32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>
            <a:xfrm flipV="1">
              <a:off x="2025052" y="1519224"/>
              <a:ext cx="1202527" cy="29464"/>
            </a:xfrm>
            <a:prstGeom prst="straightConnector1">
              <a:avLst/>
            </a:prstGeom>
            <a:grpFill/>
            <a:ln w="19050">
              <a:solidFill>
                <a:srgbClr val="F68A3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Скругленный прямоугольник 54"/>
            <p:cNvSpPr/>
            <p:nvPr/>
          </p:nvSpPr>
          <p:spPr>
            <a:xfrm>
              <a:off x="2095439" y="1295590"/>
              <a:ext cx="967971" cy="447266"/>
            </a:xfrm>
            <a:prstGeom prst="roundRect">
              <a:avLst>
                <a:gd name="adj" fmla="val 11313"/>
              </a:avLst>
            </a:prstGeom>
            <a:solidFill>
              <a:schemeClr val="bg1"/>
            </a:solidFill>
            <a:ln w="19050">
              <a:solidFill>
                <a:srgbClr val="F68A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900" dirty="0" smtClean="0">
                  <a:solidFill>
                    <a:sysClr val="windowText" lastClr="000000"/>
                  </a:solidFill>
                </a:rPr>
                <a:t>Данные для планирования доходов</a:t>
              </a:r>
              <a:endParaRPr lang="ru-RU" sz="9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Скругленный прямоугольник 63"/>
            <p:cNvSpPr/>
            <p:nvPr/>
          </p:nvSpPr>
          <p:spPr>
            <a:xfrm>
              <a:off x="147644" y="2876197"/>
              <a:ext cx="1582491" cy="1276011"/>
            </a:xfrm>
            <a:prstGeom prst="roundRect">
              <a:avLst>
                <a:gd name="adj" fmla="val 5785"/>
              </a:avLst>
            </a:prstGeom>
            <a:grpFill/>
            <a:ln w="19050">
              <a:solidFill>
                <a:srgbClr val="44AAA7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300" b="1" dirty="0" smtClean="0"/>
                <a:t>«Бухгалтерский учет»</a:t>
              </a:r>
              <a:endParaRPr lang="ru-RU" sz="1300" b="1" dirty="0"/>
            </a:p>
          </p:txBody>
        </p:sp>
        <p:cxnSp>
          <p:nvCxnSpPr>
            <p:cNvPr id="71" name="Прямая со стрелкой 70"/>
            <p:cNvCxnSpPr/>
            <p:nvPr/>
          </p:nvCxnSpPr>
          <p:spPr>
            <a:xfrm flipH="1">
              <a:off x="1724243" y="3156816"/>
              <a:ext cx="1468790" cy="17573"/>
            </a:xfrm>
            <a:prstGeom prst="straightConnector1">
              <a:avLst/>
            </a:prstGeom>
            <a:grpFill/>
            <a:ln w="19050">
              <a:solidFill>
                <a:srgbClr val="F68A3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 стрелкой 74"/>
            <p:cNvCxnSpPr/>
            <p:nvPr/>
          </p:nvCxnSpPr>
          <p:spPr>
            <a:xfrm flipH="1" flipV="1">
              <a:off x="658887" y="1950254"/>
              <a:ext cx="8384" cy="925943"/>
            </a:xfrm>
            <a:prstGeom prst="straightConnector1">
              <a:avLst/>
            </a:prstGeom>
            <a:grpFill/>
            <a:ln w="19050">
              <a:solidFill>
                <a:srgbClr val="F68A32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Скругленный прямоугольник 75"/>
            <p:cNvSpPr/>
            <p:nvPr/>
          </p:nvSpPr>
          <p:spPr>
            <a:xfrm>
              <a:off x="1883023" y="2886357"/>
              <a:ext cx="1182885" cy="538003"/>
            </a:xfrm>
            <a:prstGeom prst="roundRect">
              <a:avLst>
                <a:gd name="adj" fmla="val 7566"/>
              </a:avLst>
            </a:prstGeom>
            <a:solidFill>
              <a:schemeClr val="bg1"/>
            </a:solidFill>
            <a:ln w="19050">
              <a:solidFill>
                <a:srgbClr val="F68A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900" dirty="0" smtClean="0">
                  <a:solidFill>
                    <a:sysClr val="windowText" lastClr="000000"/>
                  </a:solidFill>
                </a:rPr>
                <a:t>Плановые (сметные) назначения</a:t>
              </a:r>
            </a:p>
            <a:p>
              <a:pPr algn="ctr"/>
              <a:r>
                <a:rPr lang="ru-RU" sz="900" dirty="0" smtClean="0">
                  <a:solidFill>
                    <a:sysClr val="windowText" lastClr="000000"/>
                  </a:solidFill>
                </a:rPr>
                <a:t>ПФХД</a:t>
              </a:r>
              <a:endParaRPr lang="ru-RU" sz="9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" name="Скругленный прямоугольник 86"/>
            <p:cNvSpPr/>
            <p:nvPr/>
          </p:nvSpPr>
          <p:spPr>
            <a:xfrm>
              <a:off x="82823" y="5089259"/>
              <a:ext cx="1810192" cy="1283964"/>
            </a:xfrm>
            <a:prstGeom prst="roundRect">
              <a:avLst>
                <a:gd name="adj" fmla="val 5785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rgbClr val="44AAA7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300" b="1" dirty="0" smtClean="0"/>
                <a:t>«Управление </a:t>
              </a:r>
              <a:r>
                <a:rPr lang="ru-RU" sz="1300" b="1" dirty="0"/>
                <a:t>государственными </a:t>
              </a:r>
              <a:r>
                <a:rPr lang="ru-RU" sz="1300" b="1" dirty="0" smtClean="0"/>
                <a:t>закупками»</a:t>
              </a:r>
              <a:endParaRPr lang="ru-RU" sz="1300" b="1" dirty="0"/>
            </a:p>
          </p:txBody>
        </p:sp>
        <p:cxnSp>
          <p:nvCxnSpPr>
            <p:cNvPr id="89" name="Прямая со стрелкой 88"/>
            <p:cNvCxnSpPr/>
            <p:nvPr/>
          </p:nvCxnSpPr>
          <p:spPr>
            <a:xfrm flipH="1">
              <a:off x="521184" y="4182501"/>
              <a:ext cx="2645" cy="876981"/>
            </a:xfrm>
            <a:prstGeom prst="straightConnector1">
              <a:avLst/>
            </a:prstGeom>
            <a:grpFill/>
            <a:ln w="19050">
              <a:solidFill>
                <a:srgbClr val="F68A32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 стрелкой 89"/>
            <p:cNvCxnSpPr/>
            <p:nvPr/>
          </p:nvCxnSpPr>
          <p:spPr>
            <a:xfrm>
              <a:off x="1450610" y="4182501"/>
              <a:ext cx="365" cy="910787"/>
            </a:xfrm>
            <a:prstGeom prst="straightConnector1">
              <a:avLst/>
            </a:prstGeom>
            <a:grpFill/>
            <a:ln w="19050">
              <a:solidFill>
                <a:srgbClr val="F68A3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Скругленный прямоугольник 90"/>
            <p:cNvSpPr/>
            <p:nvPr/>
          </p:nvSpPr>
          <p:spPr>
            <a:xfrm>
              <a:off x="1018928" y="4532380"/>
              <a:ext cx="854474" cy="344387"/>
            </a:xfrm>
            <a:prstGeom prst="roundRect">
              <a:avLst>
                <a:gd name="adj" fmla="val 7566"/>
              </a:avLst>
            </a:prstGeom>
            <a:solidFill>
              <a:schemeClr val="accent3"/>
            </a:solidFill>
            <a:ln w="19050">
              <a:solidFill>
                <a:srgbClr val="F68A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900" dirty="0" smtClean="0">
                  <a:solidFill>
                    <a:sysClr val="windowText" lastClr="000000"/>
                  </a:solidFill>
                </a:rPr>
                <a:t>Исполнение контрактов</a:t>
              </a:r>
              <a:endParaRPr lang="ru-RU" sz="9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105939" y="4337751"/>
              <a:ext cx="856009" cy="348806"/>
            </a:xfrm>
            <a:prstGeom prst="roundRect">
              <a:avLst>
                <a:gd name="adj" fmla="val 7566"/>
              </a:avLst>
            </a:prstGeom>
            <a:solidFill>
              <a:schemeClr val="accent3"/>
            </a:solidFill>
            <a:ln w="19050">
              <a:solidFill>
                <a:srgbClr val="F68A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900" dirty="0" smtClean="0">
                  <a:solidFill>
                    <a:sysClr val="windowText" lastClr="000000"/>
                  </a:solidFill>
                </a:rPr>
                <a:t>Извещения и контракты</a:t>
              </a:r>
              <a:endParaRPr lang="ru-RU" sz="9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97" name="Прямая со стрелкой 96"/>
            <p:cNvCxnSpPr/>
            <p:nvPr/>
          </p:nvCxnSpPr>
          <p:spPr>
            <a:xfrm flipH="1">
              <a:off x="6403946" y="5587306"/>
              <a:ext cx="1221495" cy="0"/>
            </a:xfrm>
            <a:prstGeom prst="straightConnector1">
              <a:avLst/>
            </a:prstGeom>
            <a:grpFill/>
            <a:ln w="19050">
              <a:solidFill>
                <a:srgbClr val="F68A3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Скругленный прямоугольник 97"/>
            <p:cNvSpPr/>
            <p:nvPr/>
          </p:nvSpPr>
          <p:spPr>
            <a:xfrm>
              <a:off x="6580680" y="5298924"/>
              <a:ext cx="970758" cy="548855"/>
            </a:xfrm>
            <a:prstGeom prst="roundRect">
              <a:avLst>
                <a:gd name="adj" fmla="val 4612"/>
              </a:avLst>
            </a:prstGeom>
            <a:solidFill>
              <a:schemeClr val="bg1"/>
            </a:solidFill>
            <a:ln w="19050">
              <a:solidFill>
                <a:srgbClr val="F68A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900" dirty="0" smtClean="0">
                  <a:solidFill>
                    <a:sysClr val="windowText" lastClr="000000"/>
                  </a:solidFill>
                </a:rPr>
                <a:t>Штатное расписание, численность сотрудников</a:t>
              </a:r>
              <a:endParaRPr lang="ru-RU" sz="9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73" name="Скругленный прямоугольник 72"/>
          <p:cNvSpPr/>
          <p:nvPr/>
        </p:nvSpPr>
        <p:spPr>
          <a:xfrm>
            <a:off x="7740352" y="4160608"/>
            <a:ext cx="1315135" cy="1103827"/>
          </a:xfrm>
          <a:prstGeom prst="roundRect">
            <a:avLst>
              <a:gd name="adj" fmla="val 5785"/>
            </a:avLst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rgbClr val="44AA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«Расчет </a:t>
            </a:r>
            <a:r>
              <a:rPr lang="ru-RU" sz="1300" b="1" dirty="0"/>
              <a:t>заработной </a:t>
            </a:r>
            <a:r>
              <a:rPr lang="ru-RU" sz="1300" b="1" dirty="0" smtClean="0"/>
              <a:t>платы»</a:t>
            </a:r>
            <a:endParaRPr lang="ru-RU" sz="1300" b="1" dirty="0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7670637" y="5390227"/>
            <a:ext cx="1379022" cy="1182610"/>
          </a:xfrm>
          <a:prstGeom prst="roundRect">
            <a:avLst>
              <a:gd name="adj" fmla="val 5785"/>
            </a:avLst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rgbClr val="44AA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«Кадры </a:t>
            </a:r>
            <a:r>
              <a:rPr lang="ru-RU" sz="1300" b="1" dirty="0"/>
              <a:t>и штатное </a:t>
            </a:r>
            <a:r>
              <a:rPr lang="ru-RU" sz="1300" b="1" dirty="0" smtClean="0"/>
              <a:t>расписание»</a:t>
            </a:r>
            <a:endParaRPr lang="ru-RU" sz="1300" b="1" dirty="0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107504" y="888972"/>
            <a:ext cx="1945968" cy="1239676"/>
          </a:xfrm>
          <a:prstGeom prst="roundRect">
            <a:avLst>
              <a:gd name="adj" fmla="val 5785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44AA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«</a:t>
            </a:r>
            <a:r>
              <a:rPr lang="ru-RU" sz="1300" b="1" dirty="0"/>
              <a:t>Учет </a:t>
            </a:r>
            <a:r>
              <a:rPr lang="ru-RU" sz="1300" b="1" dirty="0" smtClean="0"/>
              <a:t>договоров</a:t>
            </a:r>
            <a:r>
              <a:rPr lang="en-US" sz="1300" b="1" dirty="0" smtClean="0"/>
              <a:t> </a:t>
            </a:r>
            <a:r>
              <a:rPr lang="ru-RU" sz="1300" b="1" dirty="0" smtClean="0"/>
              <a:t>по приносящей доход деятельности»</a:t>
            </a: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3299366" y="1662019"/>
            <a:ext cx="3024581" cy="591058"/>
          </a:xfrm>
          <a:prstGeom prst="round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Показатели финансового состояния</a:t>
            </a:r>
            <a:endParaRPr lang="ru-RU" sz="12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371708" y="1930924"/>
            <a:ext cx="2895183" cy="23359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rgbClr val="0066CC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3C6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Сумма состояния на дату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003C6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3296924" y="2342261"/>
            <a:ext cx="3027023" cy="1412015"/>
          </a:xfrm>
          <a:prstGeom prst="roundRect">
            <a:avLst/>
          </a:prstGeom>
          <a:solidFill>
            <a:srgbClr val="A7CCD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Поступления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2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3367729" y="3170257"/>
            <a:ext cx="2899161" cy="23359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rgbClr val="0066CC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srgbClr val="003C69"/>
                </a:solidFill>
                <a:latin typeface="Calibri" panose="020F0502020204030204" pitchFamily="34" charset="0"/>
              </a:rPr>
              <a:t>Начислено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3367729" y="3433777"/>
            <a:ext cx="2899162" cy="23359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rgbClr val="0066CC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srgbClr val="003C69"/>
                </a:solidFill>
                <a:latin typeface="Calibri" panose="020F0502020204030204" pitchFamily="34" charset="0"/>
              </a:rPr>
              <a:t>Исполнено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3367729" y="2645118"/>
            <a:ext cx="2899161" cy="23359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rgbClr val="0066CC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 smtClean="0">
                <a:solidFill>
                  <a:srgbClr val="003C69"/>
                </a:solidFill>
                <a:latin typeface="Calibri" panose="020F0502020204030204" pitchFamily="34" charset="0"/>
              </a:rPr>
              <a:t>Остаток на начало периода</a:t>
            </a:r>
            <a:endParaRPr lang="ru-RU" sz="1100" b="1" kern="0" dirty="0">
              <a:solidFill>
                <a:srgbClr val="003C69"/>
              </a:solidFill>
              <a:latin typeface="Calibri" panose="020F0502020204030204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3367729" y="2910003"/>
            <a:ext cx="2899162" cy="23359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rgbClr val="0066CC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srgbClr val="003C69"/>
                </a:solidFill>
                <a:latin typeface="Calibri" panose="020F0502020204030204" pitchFamily="34" charset="0"/>
              </a:rPr>
              <a:t>Утверждено</a:t>
            </a: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3297261" y="3878978"/>
            <a:ext cx="3026686" cy="2699198"/>
          </a:xfrm>
          <a:prstGeom prst="roundRect">
            <a:avLst/>
          </a:prstGeom>
          <a:solidFill>
            <a:srgbClr val="BFDF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Выплаты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3377112" y="4243438"/>
            <a:ext cx="2862038" cy="23359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rgbClr val="0066CC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srgbClr val="003C69"/>
                </a:solidFill>
                <a:latin typeface="Calibri" panose="020F0502020204030204" pitchFamily="34" charset="0"/>
              </a:rPr>
              <a:t>Утверждено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3377112" y="4506649"/>
            <a:ext cx="2858322" cy="23359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rgbClr val="0066CC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srgbClr val="003C69"/>
                </a:solidFill>
                <a:latin typeface="Calibri" panose="020F0502020204030204" pitchFamily="34" charset="0"/>
              </a:rPr>
              <a:t>Право принятия обязательств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3377112" y="4770023"/>
            <a:ext cx="2858322" cy="23359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rgbClr val="0066CC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kern="0" dirty="0" smtClean="0">
                <a:solidFill>
                  <a:srgbClr val="003C69"/>
                </a:solidFill>
                <a:latin typeface="Calibri" panose="020F0502020204030204" pitchFamily="34" charset="0"/>
              </a:rPr>
              <a:t>Принимаемые обязательства</a:t>
            </a:r>
            <a:endParaRPr lang="ru-RU" sz="1100" b="1" kern="0" dirty="0">
              <a:solidFill>
                <a:srgbClr val="003C69"/>
              </a:solidFill>
              <a:latin typeface="Calibri" panose="020F0502020204030204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3377112" y="5033397"/>
            <a:ext cx="2865800" cy="23359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rgbClr val="0066CC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kern="0" dirty="0">
                <a:solidFill>
                  <a:srgbClr val="003C69"/>
                </a:solidFill>
                <a:latin typeface="Calibri" panose="020F0502020204030204" pitchFamily="34" charset="0"/>
              </a:rPr>
              <a:t>Экономия на закупках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3377112" y="5296608"/>
            <a:ext cx="2865800" cy="23359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rgbClr val="0066CC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kern="0" dirty="0">
                <a:solidFill>
                  <a:srgbClr val="003C69"/>
                </a:solidFill>
                <a:latin typeface="Calibri" panose="020F0502020204030204" pitchFamily="34" charset="0"/>
              </a:rPr>
              <a:t>Принято обязательств</a:t>
            </a:r>
          </a:p>
        </p:txBody>
      </p:sp>
      <p:sp>
        <p:nvSpPr>
          <p:cNvPr id="117" name="Прямоугольник 116"/>
          <p:cNvSpPr/>
          <p:nvPr/>
        </p:nvSpPr>
        <p:spPr>
          <a:xfrm>
            <a:off x="3377112" y="5559819"/>
            <a:ext cx="2858322" cy="23359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rgbClr val="0066CC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kern="0" dirty="0">
                <a:solidFill>
                  <a:srgbClr val="003C69"/>
                </a:solidFill>
                <a:latin typeface="Calibri" panose="020F0502020204030204" pitchFamily="34" charset="0"/>
              </a:rPr>
              <a:t>Принято денежных </a:t>
            </a:r>
            <a:r>
              <a:rPr lang="ru-RU" sz="1100" b="1" kern="0" dirty="0" smtClean="0">
                <a:solidFill>
                  <a:srgbClr val="003C69"/>
                </a:solidFill>
                <a:latin typeface="Calibri" panose="020F0502020204030204" pitchFamily="34" charset="0"/>
              </a:rPr>
              <a:t>обязательств</a:t>
            </a:r>
            <a:endParaRPr lang="ru-RU" sz="1100" b="1" kern="0" dirty="0">
              <a:solidFill>
                <a:srgbClr val="003C69"/>
              </a:solidFill>
              <a:latin typeface="Calibri" panose="020F0502020204030204" pitchFamily="34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3377112" y="5823030"/>
            <a:ext cx="2865800" cy="23359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rgbClr val="0066CC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kern="0" dirty="0">
                <a:solidFill>
                  <a:srgbClr val="003C69"/>
                </a:solidFill>
                <a:latin typeface="Calibri" panose="020F0502020204030204" pitchFamily="34" charset="0"/>
              </a:rPr>
              <a:t>Исполнено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3371708" y="6083678"/>
            <a:ext cx="2865252" cy="23359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rgbClr val="0066CC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 smtClean="0">
                <a:solidFill>
                  <a:srgbClr val="003C69"/>
                </a:solidFill>
                <a:latin typeface="Calibri" panose="020F0502020204030204" pitchFamily="34" charset="0"/>
              </a:rPr>
              <a:t>Остаток на конец периода</a:t>
            </a:r>
            <a:endParaRPr lang="ru-RU" sz="1100" b="1" kern="0" dirty="0">
              <a:solidFill>
                <a:srgbClr val="003C69"/>
              </a:solidFill>
              <a:latin typeface="Calibri" panose="020F0502020204030204" pitchFamily="34" charset="0"/>
            </a:endParaRPr>
          </a:p>
        </p:txBody>
      </p:sp>
      <p:cxnSp>
        <p:nvCxnSpPr>
          <p:cNvPr id="125" name="Прямая со стрелкой 124"/>
          <p:cNvCxnSpPr/>
          <p:nvPr/>
        </p:nvCxnSpPr>
        <p:spPr>
          <a:xfrm>
            <a:off x="1259632" y="2155206"/>
            <a:ext cx="0" cy="916386"/>
          </a:xfrm>
          <a:prstGeom prst="straightConnector1">
            <a:avLst/>
          </a:prstGeom>
          <a:ln w="19050">
            <a:solidFill>
              <a:srgbClr val="F68A3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Скругленный прямоугольник 149"/>
          <p:cNvSpPr/>
          <p:nvPr/>
        </p:nvSpPr>
        <p:spPr>
          <a:xfrm>
            <a:off x="776678" y="2695640"/>
            <a:ext cx="939712" cy="261814"/>
          </a:xfrm>
          <a:prstGeom prst="roundRect">
            <a:avLst>
              <a:gd name="adj" fmla="val 11313"/>
            </a:avLst>
          </a:prstGeom>
          <a:solidFill>
            <a:schemeClr val="bg1"/>
          </a:solidFill>
          <a:ln w="19050">
            <a:solidFill>
              <a:srgbClr val="F68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ysClr val="windowText" lastClr="000000"/>
                </a:solidFill>
              </a:rPr>
              <a:t>Оплата</a:t>
            </a:r>
          </a:p>
        </p:txBody>
      </p:sp>
      <p:sp>
        <p:nvSpPr>
          <p:cNvPr id="152" name="Скругленный прямоугольник 151"/>
          <p:cNvSpPr/>
          <p:nvPr/>
        </p:nvSpPr>
        <p:spPr>
          <a:xfrm>
            <a:off x="185724" y="2250392"/>
            <a:ext cx="939712" cy="362675"/>
          </a:xfrm>
          <a:prstGeom prst="roundRect">
            <a:avLst>
              <a:gd name="adj" fmla="val 11313"/>
            </a:avLst>
          </a:prstGeom>
          <a:solidFill>
            <a:schemeClr val="bg1"/>
          </a:solidFill>
          <a:ln w="19050">
            <a:solidFill>
              <a:srgbClr val="F68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ysClr val="windowText" lastClr="000000"/>
                </a:solidFill>
              </a:rPr>
              <a:t>Начисление </a:t>
            </a:r>
            <a:r>
              <a:rPr lang="ru-RU" sz="900" dirty="0" smtClean="0">
                <a:solidFill>
                  <a:sysClr val="windowText" lastClr="000000"/>
                </a:solidFill>
              </a:rPr>
              <a:t>доходов</a:t>
            </a:r>
            <a:endParaRPr lang="ru-RU" sz="900" dirty="0">
              <a:solidFill>
                <a:sysClr val="windowText" lastClr="000000"/>
              </a:solidFill>
            </a:endParaRPr>
          </a:p>
        </p:txBody>
      </p:sp>
      <p:cxnSp>
        <p:nvCxnSpPr>
          <p:cNvPr id="154" name="Прямая со стрелкой 153"/>
          <p:cNvCxnSpPr/>
          <p:nvPr/>
        </p:nvCxnSpPr>
        <p:spPr>
          <a:xfrm flipH="1">
            <a:off x="1907704" y="6286596"/>
            <a:ext cx="1320003" cy="12989"/>
          </a:xfrm>
          <a:prstGeom prst="straightConnector1">
            <a:avLst/>
          </a:prstGeom>
          <a:ln w="19050">
            <a:solidFill>
              <a:srgbClr val="F68A3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Скругленный прямоугольник 154"/>
          <p:cNvSpPr/>
          <p:nvPr/>
        </p:nvSpPr>
        <p:spPr>
          <a:xfrm>
            <a:off x="2089991" y="6082385"/>
            <a:ext cx="960857" cy="442959"/>
          </a:xfrm>
          <a:prstGeom prst="roundRect">
            <a:avLst>
              <a:gd name="adj" fmla="val 7566"/>
            </a:avLst>
          </a:prstGeom>
          <a:solidFill>
            <a:schemeClr val="bg1"/>
          </a:solidFill>
          <a:ln w="19050">
            <a:solidFill>
              <a:srgbClr val="F68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ysClr val="windowText" lastClr="000000"/>
                </a:solidFill>
              </a:rPr>
              <a:t>Соответствие </a:t>
            </a:r>
            <a:r>
              <a:rPr lang="ru-RU" sz="900" dirty="0" smtClean="0">
                <a:solidFill>
                  <a:sysClr val="windowText" lastClr="000000"/>
                </a:solidFill>
              </a:rPr>
              <a:t>сумм </a:t>
            </a:r>
            <a:r>
              <a:rPr lang="ru-RU" sz="900" dirty="0">
                <a:solidFill>
                  <a:sysClr val="windowText" lastClr="000000"/>
                </a:solidFill>
              </a:rPr>
              <a:t>закупок и </a:t>
            </a:r>
            <a:r>
              <a:rPr lang="ru-RU" sz="900" dirty="0" smtClean="0">
                <a:solidFill>
                  <a:sysClr val="windowText" lastClr="000000"/>
                </a:solidFill>
              </a:rPr>
              <a:t>ПФХД</a:t>
            </a:r>
            <a:endParaRPr lang="ru-RU" sz="900" dirty="0">
              <a:solidFill>
                <a:sysClr val="windowText" lastClr="000000"/>
              </a:solidFill>
            </a:endParaRPr>
          </a:p>
        </p:txBody>
      </p:sp>
      <p:cxnSp>
        <p:nvCxnSpPr>
          <p:cNvPr id="157" name="Прямая со стрелкой 156"/>
          <p:cNvCxnSpPr/>
          <p:nvPr/>
        </p:nvCxnSpPr>
        <p:spPr>
          <a:xfrm>
            <a:off x="1917696" y="5593824"/>
            <a:ext cx="1300018" cy="5345"/>
          </a:xfrm>
          <a:prstGeom prst="straightConnector1">
            <a:avLst/>
          </a:prstGeom>
          <a:ln w="19050">
            <a:solidFill>
              <a:srgbClr val="F68A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Скругленный прямоугольник 180"/>
          <p:cNvSpPr/>
          <p:nvPr/>
        </p:nvSpPr>
        <p:spPr>
          <a:xfrm>
            <a:off x="2058510" y="5397997"/>
            <a:ext cx="939510" cy="430235"/>
          </a:xfrm>
          <a:prstGeom prst="roundRect">
            <a:avLst>
              <a:gd name="adj" fmla="val 7566"/>
            </a:avLst>
          </a:prstGeom>
          <a:solidFill>
            <a:schemeClr val="bg1"/>
          </a:solidFill>
          <a:ln w="19050">
            <a:solidFill>
              <a:srgbClr val="F68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 smtClean="0">
                <a:solidFill>
                  <a:sysClr val="windowText" lastClr="000000"/>
                </a:solidFill>
              </a:rPr>
              <a:t>Показатели плана закупок</a:t>
            </a:r>
            <a:endParaRPr lang="ru-RU" sz="900" dirty="0">
              <a:solidFill>
                <a:sysClr val="windowText" lastClr="000000"/>
              </a:solidFill>
            </a:endParaRPr>
          </a:p>
        </p:txBody>
      </p:sp>
      <p:cxnSp>
        <p:nvCxnSpPr>
          <p:cNvPr id="182" name="Прямая со стрелкой 181"/>
          <p:cNvCxnSpPr/>
          <p:nvPr/>
        </p:nvCxnSpPr>
        <p:spPr>
          <a:xfrm>
            <a:off x="1748924" y="3955406"/>
            <a:ext cx="1489492" cy="19946"/>
          </a:xfrm>
          <a:prstGeom prst="straightConnector1">
            <a:avLst/>
          </a:prstGeom>
          <a:ln w="19050">
            <a:solidFill>
              <a:srgbClr val="F68A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Скругленный прямоугольник 182"/>
          <p:cNvSpPr/>
          <p:nvPr/>
        </p:nvSpPr>
        <p:spPr>
          <a:xfrm>
            <a:off x="1835696" y="3673129"/>
            <a:ext cx="1205843" cy="718165"/>
          </a:xfrm>
          <a:prstGeom prst="roundRect">
            <a:avLst>
              <a:gd name="adj" fmla="val 7566"/>
            </a:avLst>
          </a:prstGeom>
          <a:solidFill>
            <a:schemeClr val="bg1"/>
          </a:solidFill>
          <a:ln w="19050">
            <a:solidFill>
              <a:srgbClr val="F68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 smtClean="0">
                <a:solidFill>
                  <a:sysClr val="windowText" lastClr="000000"/>
                </a:solidFill>
              </a:rPr>
              <a:t>Начисления,</a:t>
            </a:r>
          </a:p>
          <a:p>
            <a:pPr algn="ctr"/>
            <a:r>
              <a:rPr lang="ru-RU" sz="900" dirty="0">
                <a:solidFill>
                  <a:sysClr val="windowText" lastClr="000000"/>
                </a:solidFill>
              </a:rPr>
              <a:t>п</a:t>
            </a:r>
            <a:r>
              <a:rPr lang="ru-RU" sz="900" dirty="0" smtClean="0">
                <a:solidFill>
                  <a:sysClr val="windowText" lastClr="000000"/>
                </a:solidFill>
              </a:rPr>
              <a:t>оступления, обязательства, экономия и выплаты</a:t>
            </a:r>
            <a:endParaRPr lang="ru-RU" sz="900" dirty="0">
              <a:solidFill>
                <a:sysClr val="windowText" lastClr="000000"/>
              </a:solidFill>
            </a:endParaRPr>
          </a:p>
        </p:txBody>
      </p:sp>
      <p:cxnSp>
        <p:nvCxnSpPr>
          <p:cNvPr id="231" name="Прямая со стрелкой 230"/>
          <p:cNvCxnSpPr/>
          <p:nvPr/>
        </p:nvCxnSpPr>
        <p:spPr>
          <a:xfrm flipV="1">
            <a:off x="6444208" y="4460861"/>
            <a:ext cx="1288979" cy="16555"/>
          </a:xfrm>
          <a:prstGeom prst="straightConnector1">
            <a:avLst/>
          </a:prstGeom>
          <a:ln w="19050">
            <a:solidFill>
              <a:srgbClr val="F68A3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Прямая со стрелкой 231"/>
          <p:cNvCxnSpPr/>
          <p:nvPr/>
        </p:nvCxnSpPr>
        <p:spPr>
          <a:xfrm>
            <a:off x="6444208" y="4885462"/>
            <a:ext cx="1288978" cy="0"/>
          </a:xfrm>
          <a:prstGeom prst="straightConnector1">
            <a:avLst/>
          </a:prstGeom>
          <a:ln w="19050">
            <a:solidFill>
              <a:srgbClr val="F68A3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Скругленный прямоугольник 232"/>
          <p:cNvSpPr/>
          <p:nvPr/>
        </p:nvSpPr>
        <p:spPr>
          <a:xfrm>
            <a:off x="6818648" y="4271388"/>
            <a:ext cx="821170" cy="335730"/>
          </a:xfrm>
          <a:prstGeom prst="roundRect">
            <a:avLst>
              <a:gd name="adj" fmla="val 4612"/>
            </a:avLst>
          </a:prstGeom>
          <a:solidFill>
            <a:schemeClr val="bg1"/>
          </a:solidFill>
          <a:ln w="19050">
            <a:solidFill>
              <a:srgbClr val="F68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 smtClean="0">
                <a:solidFill>
                  <a:sysClr val="windowText" lastClr="000000"/>
                </a:solidFill>
              </a:rPr>
              <a:t>Расчетная ведомость</a:t>
            </a:r>
            <a:endParaRPr lang="ru-RU" sz="900" dirty="0">
              <a:solidFill>
                <a:sysClr val="windowText" lastClr="000000"/>
              </a:solidFill>
            </a:endParaRPr>
          </a:p>
        </p:txBody>
      </p:sp>
      <p:sp>
        <p:nvSpPr>
          <p:cNvPr id="234" name="Скругленный прямоугольник 233"/>
          <p:cNvSpPr/>
          <p:nvPr/>
        </p:nvSpPr>
        <p:spPr>
          <a:xfrm>
            <a:off x="6818647" y="4719522"/>
            <a:ext cx="809933" cy="400517"/>
          </a:xfrm>
          <a:prstGeom prst="roundRect">
            <a:avLst>
              <a:gd name="adj" fmla="val 4612"/>
            </a:avLst>
          </a:prstGeom>
          <a:solidFill>
            <a:schemeClr val="bg1"/>
          </a:solidFill>
          <a:ln w="19050">
            <a:solidFill>
              <a:srgbClr val="F68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 smtClean="0">
                <a:solidFill>
                  <a:sysClr val="windowText" lastClr="000000"/>
                </a:solidFill>
              </a:rPr>
              <a:t>Расчетно-платежная ведомость</a:t>
            </a:r>
            <a:endParaRPr lang="ru-RU" sz="900" dirty="0">
              <a:solidFill>
                <a:sysClr val="windowText" lastClr="000000"/>
              </a:solidFill>
            </a:endParaRPr>
          </a:p>
        </p:txBody>
      </p:sp>
      <p:sp>
        <p:nvSpPr>
          <p:cNvPr id="235" name="Скругленный прямоугольник 234"/>
          <p:cNvSpPr/>
          <p:nvPr/>
        </p:nvSpPr>
        <p:spPr>
          <a:xfrm>
            <a:off x="6621655" y="6137316"/>
            <a:ext cx="974069" cy="335730"/>
          </a:xfrm>
          <a:prstGeom prst="roundRect">
            <a:avLst>
              <a:gd name="adj" fmla="val 4612"/>
            </a:avLst>
          </a:prstGeom>
          <a:solidFill>
            <a:schemeClr val="bg1"/>
          </a:solidFill>
          <a:ln w="19050">
            <a:solidFill>
              <a:srgbClr val="F68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ysClr val="windowText" lastClr="000000"/>
                </a:solidFill>
              </a:rPr>
              <a:t>Приказы на премирование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377001" y="3106973"/>
            <a:ext cx="1642877" cy="772006"/>
          </a:xfrm>
          <a:prstGeom prst="rect">
            <a:avLst/>
          </a:prstGeom>
          <a:solidFill>
            <a:srgbClr val="EAE0B4"/>
          </a:solidFill>
          <a:ln w="19050">
            <a:solidFill>
              <a:srgbClr val="44A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ysClr val="windowText" lastClr="000000"/>
                </a:solidFill>
              </a:rPr>
              <a:t>Внешние </a:t>
            </a:r>
            <a:r>
              <a:rPr lang="ru-RU" sz="1400" b="1" u="sng" dirty="0" smtClean="0">
                <a:solidFill>
                  <a:sysClr val="windowText" lastClr="000000"/>
                </a:solidFill>
              </a:rPr>
              <a:t>И.С</a:t>
            </a:r>
            <a:r>
              <a:rPr lang="ru-RU" sz="1400" b="1" u="sng" dirty="0">
                <a:solidFill>
                  <a:sysClr val="windowText" lastClr="000000"/>
                </a:solidFill>
              </a:rPr>
              <a:t>.</a:t>
            </a:r>
          </a:p>
          <a:p>
            <a:pPr algn="ctr"/>
            <a:endParaRPr lang="ru-RU" sz="500" b="1" dirty="0">
              <a:solidFill>
                <a:sysClr val="windowText" lastClr="000000"/>
              </a:solidFill>
            </a:endParaRPr>
          </a:p>
          <a:p>
            <a:r>
              <a:rPr lang="ru-RU" sz="1200" b="1" dirty="0" smtClean="0">
                <a:solidFill>
                  <a:schemeClr val="tx1"/>
                </a:solidFill>
              </a:rPr>
              <a:t>- B</a:t>
            </a:r>
            <a:r>
              <a:rPr lang="en-US" sz="1200" b="1" dirty="0" smtClean="0">
                <a:solidFill>
                  <a:schemeClr val="tx1"/>
                </a:solidFill>
              </a:rPr>
              <a:t>us.gov.ru</a:t>
            </a:r>
            <a:endParaRPr lang="ru-RU" sz="1200" b="1" dirty="0" smtClean="0">
              <a:solidFill>
                <a:schemeClr val="tx1"/>
              </a:solidFill>
            </a:endParaRPr>
          </a:p>
          <a:p>
            <a:r>
              <a:rPr lang="ru-RU" sz="1200" b="1" dirty="0" smtClean="0">
                <a:solidFill>
                  <a:schemeClr val="tx1"/>
                </a:solidFill>
              </a:rPr>
              <a:t>- Электр. бюджет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6415551" y="3337086"/>
            <a:ext cx="961451" cy="249971"/>
            <a:chOff x="6435617" y="2824558"/>
            <a:chExt cx="961451" cy="249971"/>
          </a:xfrm>
        </p:grpSpPr>
        <p:cxnSp>
          <p:nvCxnSpPr>
            <p:cNvPr id="66" name="Прямая со стрелкой 65"/>
            <p:cNvCxnSpPr/>
            <p:nvPr/>
          </p:nvCxnSpPr>
          <p:spPr>
            <a:xfrm flipV="1">
              <a:off x="6435617" y="2916764"/>
              <a:ext cx="961451" cy="451"/>
            </a:xfrm>
            <a:prstGeom prst="straightConnector1">
              <a:avLst/>
            </a:prstGeom>
            <a:ln w="19050">
              <a:solidFill>
                <a:srgbClr val="44AAA7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Скругленный прямоугольник 66"/>
            <p:cNvSpPr/>
            <p:nvPr/>
          </p:nvSpPr>
          <p:spPr>
            <a:xfrm>
              <a:off x="6590578" y="2824558"/>
              <a:ext cx="649144" cy="249971"/>
            </a:xfrm>
            <a:prstGeom prst="roundRect">
              <a:avLst>
                <a:gd name="adj" fmla="val 19831"/>
              </a:avLst>
            </a:prstGeom>
            <a:solidFill>
              <a:schemeClr val="bg1"/>
            </a:solidFill>
            <a:ln w="19050">
              <a:solidFill>
                <a:srgbClr val="44AA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900" b="1" dirty="0" smtClean="0">
                  <a:solidFill>
                    <a:sysClr val="windowText" lastClr="000000"/>
                  </a:solidFill>
                </a:rPr>
                <a:t>ПФХД</a:t>
              </a:r>
              <a:endParaRPr lang="ru-RU" sz="900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3" name="Скругленный прямоугольник 62"/>
          <p:cNvSpPr/>
          <p:nvPr/>
        </p:nvSpPr>
        <p:spPr>
          <a:xfrm>
            <a:off x="7628580" y="989300"/>
            <a:ext cx="1391298" cy="835761"/>
          </a:xfrm>
          <a:prstGeom prst="roundRect">
            <a:avLst>
              <a:gd name="adj" fmla="val 5785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44AA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«Управление </a:t>
            </a:r>
            <a:r>
              <a:rPr lang="ru-RU" sz="1300" b="1" dirty="0"/>
              <a:t>Г</a:t>
            </a:r>
            <a:r>
              <a:rPr lang="ru-RU" sz="1300" b="1" dirty="0" smtClean="0"/>
              <a:t>ос. заданиями»</a:t>
            </a:r>
            <a:endParaRPr lang="ru-RU" sz="1300" b="1" dirty="0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6599169" y="1154862"/>
            <a:ext cx="963126" cy="433131"/>
          </a:xfrm>
          <a:prstGeom prst="roundRect">
            <a:avLst>
              <a:gd name="adj" fmla="val 4612"/>
            </a:avLst>
          </a:prstGeom>
          <a:solidFill>
            <a:schemeClr val="bg1"/>
          </a:solidFill>
          <a:ln w="19050">
            <a:solidFill>
              <a:srgbClr val="F68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ysClr val="windowText" lastClr="000000"/>
                </a:solidFill>
              </a:rPr>
              <a:t>Данные для планирования </a:t>
            </a:r>
            <a:r>
              <a:rPr lang="ru-RU" sz="900" dirty="0" smtClean="0">
                <a:solidFill>
                  <a:sysClr val="windowText" lastClr="000000"/>
                </a:solidFill>
              </a:rPr>
              <a:t>поступлений</a:t>
            </a:r>
            <a:endParaRPr lang="ru-RU" sz="900" dirty="0">
              <a:solidFill>
                <a:sysClr val="windowText" lastClr="000000"/>
              </a:solidFill>
            </a:endParaRPr>
          </a:p>
        </p:txBody>
      </p:sp>
      <p:cxnSp>
        <p:nvCxnSpPr>
          <p:cNvPr id="72" name="Прямая со стрелкой 71"/>
          <p:cNvCxnSpPr/>
          <p:nvPr/>
        </p:nvCxnSpPr>
        <p:spPr>
          <a:xfrm flipV="1">
            <a:off x="6451373" y="2317679"/>
            <a:ext cx="1288979" cy="16555"/>
          </a:xfrm>
          <a:prstGeom prst="straightConnector1">
            <a:avLst/>
          </a:prstGeom>
          <a:ln w="19050">
            <a:solidFill>
              <a:srgbClr val="F68A3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Скругленный прямоугольник 77"/>
          <p:cNvSpPr/>
          <p:nvPr/>
        </p:nvSpPr>
        <p:spPr>
          <a:xfrm>
            <a:off x="6599169" y="2131773"/>
            <a:ext cx="963126" cy="433131"/>
          </a:xfrm>
          <a:prstGeom prst="roundRect">
            <a:avLst>
              <a:gd name="adj" fmla="val 4612"/>
            </a:avLst>
          </a:prstGeom>
          <a:solidFill>
            <a:schemeClr val="bg1"/>
          </a:solidFill>
          <a:ln w="19050">
            <a:solidFill>
              <a:srgbClr val="F68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ysClr val="windowText" lastClr="000000"/>
                </a:solidFill>
              </a:rPr>
              <a:t>Данные для планирования </a:t>
            </a:r>
            <a:r>
              <a:rPr lang="ru-RU" sz="900" dirty="0" smtClean="0">
                <a:solidFill>
                  <a:sysClr val="windowText" lastClr="000000"/>
                </a:solidFill>
              </a:rPr>
              <a:t>выплат</a:t>
            </a:r>
            <a:endParaRPr lang="ru-RU" sz="900" dirty="0">
              <a:solidFill>
                <a:sysClr val="windowText" lastClr="000000"/>
              </a:solidFill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7636178" y="1926155"/>
            <a:ext cx="1391298" cy="835761"/>
          </a:xfrm>
          <a:prstGeom prst="roundRect">
            <a:avLst>
              <a:gd name="adj" fmla="val 5785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44AA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«Управление имуществом»</a:t>
            </a:r>
            <a:endParaRPr lang="ru-RU" sz="1300" b="1" dirty="0"/>
          </a:p>
        </p:txBody>
      </p:sp>
    </p:spTree>
    <p:extLst>
      <p:ext uri="{BB962C8B-B14F-4D97-AF65-F5344CB8AC3E}">
        <p14:creationId xmlns="" xmlns:p14="http://schemas.microsoft.com/office/powerpoint/2010/main" val="38670536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6"/>
          <p:cNvGrpSpPr>
            <a:grpSpLocks noChangeAspect="1"/>
          </p:cNvGrpSpPr>
          <p:nvPr/>
        </p:nvGrpSpPr>
        <p:grpSpPr>
          <a:xfrm rot="5400000">
            <a:off x="2899863" y="2384929"/>
            <a:ext cx="2336384" cy="2313466"/>
            <a:chOff x="4001202" y="2427734"/>
            <a:chExt cx="336667" cy="333365"/>
          </a:xfrm>
          <a:gradFill>
            <a:gsLst>
              <a:gs pos="0">
                <a:srgbClr val="FF0000"/>
              </a:gs>
              <a:gs pos="54600">
                <a:srgbClr val="FF8B00"/>
              </a:gs>
              <a:gs pos="100000">
                <a:srgbClr val="FFFF00"/>
              </a:gs>
            </a:gsLst>
            <a:lin ang="5400000" scaled="0"/>
          </a:gradFill>
        </p:grpSpPr>
        <p:sp>
          <p:nvSpPr>
            <p:cNvPr id="28" name="Freeform 347"/>
            <p:cNvSpPr>
              <a:spLocks/>
            </p:cNvSpPr>
            <p:nvPr/>
          </p:nvSpPr>
          <p:spPr bwMode="auto">
            <a:xfrm>
              <a:off x="4011104" y="2482745"/>
              <a:ext cx="69314" cy="218943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4" y="0"/>
                </a:cxn>
                <a:cxn ang="0">
                  <a:pos x="122" y="5"/>
                </a:cxn>
                <a:cxn ang="0">
                  <a:pos x="125" y="11"/>
                </a:cxn>
                <a:cxn ang="0">
                  <a:pos x="124" y="15"/>
                </a:cxn>
                <a:cxn ang="0">
                  <a:pos x="122" y="18"/>
                </a:cxn>
                <a:cxn ang="0">
                  <a:pos x="119" y="20"/>
                </a:cxn>
                <a:cxn ang="0">
                  <a:pos x="91" y="47"/>
                </a:cxn>
                <a:cxn ang="0">
                  <a:pos x="67" y="77"/>
                </a:cxn>
                <a:cxn ang="0">
                  <a:pos x="48" y="111"/>
                </a:cxn>
                <a:cxn ang="0">
                  <a:pos x="33" y="147"/>
                </a:cxn>
                <a:cxn ang="0">
                  <a:pos x="25" y="184"/>
                </a:cxn>
                <a:cxn ang="0">
                  <a:pos x="22" y="224"/>
                </a:cxn>
                <a:cxn ang="0">
                  <a:pos x="25" y="265"/>
                </a:cxn>
                <a:cxn ang="0">
                  <a:pos x="36" y="305"/>
                </a:cxn>
                <a:cxn ang="0">
                  <a:pos x="51" y="344"/>
                </a:cxn>
                <a:cxn ang="0">
                  <a:pos x="73" y="378"/>
                </a:cxn>
                <a:cxn ang="0">
                  <a:pos x="75" y="382"/>
                </a:cxn>
                <a:cxn ang="0">
                  <a:pos x="75" y="386"/>
                </a:cxn>
                <a:cxn ang="0">
                  <a:pos x="74" y="390"/>
                </a:cxn>
                <a:cxn ang="0">
                  <a:pos x="71" y="394"/>
                </a:cxn>
                <a:cxn ang="0">
                  <a:pos x="66" y="397"/>
                </a:cxn>
                <a:cxn ang="0">
                  <a:pos x="62" y="397"/>
                </a:cxn>
                <a:cxn ang="0">
                  <a:pos x="59" y="396"/>
                </a:cxn>
                <a:cxn ang="0">
                  <a:pos x="58" y="393"/>
                </a:cxn>
                <a:cxn ang="0">
                  <a:pos x="55" y="392"/>
                </a:cxn>
                <a:cxn ang="0">
                  <a:pos x="31" y="353"/>
                </a:cxn>
                <a:cxn ang="0">
                  <a:pos x="14" y="312"/>
                </a:cxn>
                <a:cxn ang="0">
                  <a:pos x="4" y="269"/>
                </a:cxn>
                <a:cxn ang="0">
                  <a:pos x="0" y="224"/>
                </a:cxn>
                <a:cxn ang="0">
                  <a:pos x="3" y="181"/>
                </a:cxn>
                <a:cxn ang="0">
                  <a:pos x="12" y="140"/>
                </a:cxn>
                <a:cxn ang="0">
                  <a:pos x="27" y="102"/>
                </a:cxn>
                <a:cxn ang="0">
                  <a:pos x="48" y="66"/>
                </a:cxn>
                <a:cxn ang="0">
                  <a:pos x="74" y="31"/>
                </a:cxn>
                <a:cxn ang="0">
                  <a:pos x="106" y="3"/>
                </a:cxn>
                <a:cxn ang="0">
                  <a:pos x="110" y="0"/>
                </a:cxn>
              </a:cxnLst>
              <a:rect l="0" t="0" r="r" b="b"/>
              <a:pathLst>
                <a:path w="125" h="397">
                  <a:moveTo>
                    <a:pt x="110" y="0"/>
                  </a:moveTo>
                  <a:lnTo>
                    <a:pt x="114" y="0"/>
                  </a:lnTo>
                  <a:lnTo>
                    <a:pt x="122" y="5"/>
                  </a:lnTo>
                  <a:lnTo>
                    <a:pt x="125" y="11"/>
                  </a:lnTo>
                  <a:lnTo>
                    <a:pt x="124" y="15"/>
                  </a:lnTo>
                  <a:lnTo>
                    <a:pt x="122" y="18"/>
                  </a:lnTo>
                  <a:lnTo>
                    <a:pt x="119" y="20"/>
                  </a:lnTo>
                  <a:lnTo>
                    <a:pt x="91" y="47"/>
                  </a:lnTo>
                  <a:lnTo>
                    <a:pt x="67" y="77"/>
                  </a:lnTo>
                  <a:lnTo>
                    <a:pt x="48" y="111"/>
                  </a:lnTo>
                  <a:lnTo>
                    <a:pt x="33" y="147"/>
                  </a:lnTo>
                  <a:lnTo>
                    <a:pt x="25" y="184"/>
                  </a:lnTo>
                  <a:lnTo>
                    <a:pt x="22" y="224"/>
                  </a:lnTo>
                  <a:lnTo>
                    <a:pt x="25" y="265"/>
                  </a:lnTo>
                  <a:lnTo>
                    <a:pt x="36" y="305"/>
                  </a:lnTo>
                  <a:lnTo>
                    <a:pt x="51" y="344"/>
                  </a:lnTo>
                  <a:lnTo>
                    <a:pt x="73" y="378"/>
                  </a:lnTo>
                  <a:lnTo>
                    <a:pt x="75" y="382"/>
                  </a:lnTo>
                  <a:lnTo>
                    <a:pt x="75" y="386"/>
                  </a:lnTo>
                  <a:lnTo>
                    <a:pt x="74" y="390"/>
                  </a:lnTo>
                  <a:lnTo>
                    <a:pt x="71" y="394"/>
                  </a:lnTo>
                  <a:lnTo>
                    <a:pt x="66" y="397"/>
                  </a:lnTo>
                  <a:lnTo>
                    <a:pt x="62" y="397"/>
                  </a:lnTo>
                  <a:lnTo>
                    <a:pt x="59" y="396"/>
                  </a:lnTo>
                  <a:lnTo>
                    <a:pt x="58" y="393"/>
                  </a:lnTo>
                  <a:lnTo>
                    <a:pt x="55" y="392"/>
                  </a:lnTo>
                  <a:lnTo>
                    <a:pt x="31" y="353"/>
                  </a:lnTo>
                  <a:lnTo>
                    <a:pt x="14" y="312"/>
                  </a:lnTo>
                  <a:lnTo>
                    <a:pt x="4" y="269"/>
                  </a:lnTo>
                  <a:lnTo>
                    <a:pt x="0" y="224"/>
                  </a:lnTo>
                  <a:lnTo>
                    <a:pt x="3" y="181"/>
                  </a:lnTo>
                  <a:lnTo>
                    <a:pt x="12" y="140"/>
                  </a:lnTo>
                  <a:lnTo>
                    <a:pt x="27" y="102"/>
                  </a:lnTo>
                  <a:lnTo>
                    <a:pt x="48" y="66"/>
                  </a:lnTo>
                  <a:lnTo>
                    <a:pt x="74" y="31"/>
                  </a:lnTo>
                  <a:lnTo>
                    <a:pt x="106" y="3"/>
                  </a:lnTo>
                  <a:lnTo>
                    <a:pt x="110" y="0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75000"/>
                </a:schemeClr>
              </a:solidFill>
            </a:ln>
            <a:effectLst>
              <a:outerShdw dist="38100" dir="2700000" algn="tl" rotWithShape="0">
                <a:schemeClr val="tx2">
                  <a:lumMod val="60000"/>
                  <a:lumOff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Freeform 348"/>
            <p:cNvSpPr>
              <a:spLocks/>
            </p:cNvSpPr>
            <p:nvPr/>
          </p:nvSpPr>
          <p:spPr bwMode="auto">
            <a:xfrm>
              <a:off x="4069415" y="2614770"/>
              <a:ext cx="251950" cy="146329"/>
            </a:xfrm>
            <a:custGeom>
              <a:avLst/>
              <a:gdLst/>
              <a:ahLst/>
              <a:cxnLst>
                <a:cxn ang="0">
                  <a:pos x="443" y="0"/>
                </a:cxn>
                <a:cxn ang="0">
                  <a:pos x="448" y="0"/>
                </a:cxn>
                <a:cxn ang="0">
                  <a:pos x="452" y="1"/>
                </a:cxn>
                <a:cxn ang="0">
                  <a:pos x="454" y="4"/>
                </a:cxn>
                <a:cxn ang="0">
                  <a:pos x="456" y="7"/>
                </a:cxn>
                <a:cxn ang="0">
                  <a:pos x="457" y="12"/>
                </a:cxn>
                <a:cxn ang="0">
                  <a:pos x="450" y="54"/>
                </a:cxn>
                <a:cxn ang="0">
                  <a:pos x="438" y="92"/>
                </a:cxn>
                <a:cxn ang="0">
                  <a:pos x="419" y="129"/>
                </a:cxn>
                <a:cxn ang="0">
                  <a:pos x="395" y="164"/>
                </a:cxn>
                <a:cxn ang="0">
                  <a:pos x="366" y="194"/>
                </a:cxn>
                <a:cxn ang="0">
                  <a:pos x="334" y="220"/>
                </a:cxn>
                <a:cxn ang="0">
                  <a:pos x="298" y="239"/>
                </a:cxn>
                <a:cxn ang="0">
                  <a:pos x="258" y="254"/>
                </a:cxn>
                <a:cxn ang="0">
                  <a:pos x="218" y="264"/>
                </a:cxn>
                <a:cxn ang="0">
                  <a:pos x="176" y="267"/>
                </a:cxn>
                <a:cxn ang="0">
                  <a:pos x="138" y="264"/>
                </a:cxn>
                <a:cxn ang="0">
                  <a:pos x="103" y="257"/>
                </a:cxn>
                <a:cxn ang="0">
                  <a:pos x="68" y="246"/>
                </a:cxn>
                <a:cxn ang="0">
                  <a:pos x="35" y="230"/>
                </a:cxn>
                <a:cxn ang="0">
                  <a:pos x="4" y="209"/>
                </a:cxn>
                <a:cxn ang="0">
                  <a:pos x="1" y="206"/>
                </a:cxn>
                <a:cxn ang="0">
                  <a:pos x="0" y="204"/>
                </a:cxn>
                <a:cxn ang="0">
                  <a:pos x="0" y="199"/>
                </a:cxn>
                <a:cxn ang="0">
                  <a:pos x="1" y="195"/>
                </a:cxn>
                <a:cxn ang="0">
                  <a:pos x="2" y="193"/>
                </a:cxn>
                <a:cxn ang="0">
                  <a:pos x="5" y="190"/>
                </a:cxn>
                <a:cxn ang="0">
                  <a:pos x="9" y="188"/>
                </a:cxn>
                <a:cxn ang="0">
                  <a:pos x="13" y="188"/>
                </a:cxn>
                <a:cxn ang="0">
                  <a:pos x="18" y="191"/>
                </a:cxn>
                <a:cxn ang="0">
                  <a:pos x="53" y="215"/>
                </a:cxn>
                <a:cxn ang="0">
                  <a:pos x="92" y="231"/>
                </a:cxn>
                <a:cxn ang="0">
                  <a:pos x="133" y="241"/>
                </a:cxn>
                <a:cxn ang="0">
                  <a:pos x="176" y="245"/>
                </a:cxn>
                <a:cxn ang="0">
                  <a:pos x="219" y="241"/>
                </a:cxn>
                <a:cxn ang="0">
                  <a:pos x="261" y="231"/>
                </a:cxn>
                <a:cxn ang="0">
                  <a:pos x="299" y="213"/>
                </a:cxn>
                <a:cxn ang="0">
                  <a:pos x="335" y="191"/>
                </a:cxn>
                <a:cxn ang="0">
                  <a:pos x="365" y="162"/>
                </a:cxn>
                <a:cxn ang="0">
                  <a:pos x="391" y="129"/>
                </a:cxn>
                <a:cxn ang="0">
                  <a:pos x="412" y="94"/>
                </a:cxn>
                <a:cxn ang="0">
                  <a:pos x="427" y="52"/>
                </a:cxn>
                <a:cxn ang="0">
                  <a:pos x="435" y="10"/>
                </a:cxn>
                <a:cxn ang="0">
                  <a:pos x="435" y="6"/>
                </a:cxn>
                <a:cxn ang="0">
                  <a:pos x="438" y="3"/>
                </a:cxn>
                <a:cxn ang="0">
                  <a:pos x="443" y="0"/>
                </a:cxn>
              </a:cxnLst>
              <a:rect l="0" t="0" r="r" b="b"/>
              <a:pathLst>
                <a:path w="457" h="267">
                  <a:moveTo>
                    <a:pt x="443" y="0"/>
                  </a:moveTo>
                  <a:lnTo>
                    <a:pt x="448" y="0"/>
                  </a:lnTo>
                  <a:lnTo>
                    <a:pt x="452" y="1"/>
                  </a:lnTo>
                  <a:lnTo>
                    <a:pt x="454" y="4"/>
                  </a:lnTo>
                  <a:lnTo>
                    <a:pt x="456" y="7"/>
                  </a:lnTo>
                  <a:lnTo>
                    <a:pt x="457" y="12"/>
                  </a:lnTo>
                  <a:lnTo>
                    <a:pt x="450" y="54"/>
                  </a:lnTo>
                  <a:lnTo>
                    <a:pt x="438" y="92"/>
                  </a:lnTo>
                  <a:lnTo>
                    <a:pt x="419" y="129"/>
                  </a:lnTo>
                  <a:lnTo>
                    <a:pt x="395" y="164"/>
                  </a:lnTo>
                  <a:lnTo>
                    <a:pt x="366" y="194"/>
                  </a:lnTo>
                  <a:lnTo>
                    <a:pt x="334" y="220"/>
                  </a:lnTo>
                  <a:lnTo>
                    <a:pt x="298" y="239"/>
                  </a:lnTo>
                  <a:lnTo>
                    <a:pt x="258" y="254"/>
                  </a:lnTo>
                  <a:lnTo>
                    <a:pt x="218" y="264"/>
                  </a:lnTo>
                  <a:lnTo>
                    <a:pt x="176" y="267"/>
                  </a:lnTo>
                  <a:lnTo>
                    <a:pt x="138" y="264"/>
                  </a:lnTo>
                  <a:lnTo>
                    <a:pt x="103" y="257"/>
                  </a:lnTo>
                  <a:lnTo>
                    <a:pt x="68" y="246"/>
                  </a:lnTo>
                  <a:lnTo>
                    <a:pt x="35" y="230"/>
                  </a:lnTo>
                  <a:lnTo>
                    <a:pt x="4" y="209"/>
                  </a:lnTo>
                  <a:lnTo>
                    <a:pt x="1" y="206"/>
                  </a:lnTo>
                  <a:lnTo>
                    <a:pt x="0" y="204"/>
                  </a:lnTo>
                  <a:lnTo>
                    <a:pt x="0" y="199"/>
                  </a:lnTo>
                  <a:lnTo>
                    <a:pt x="1" y="195"/>
                  </a:lnTo>
                  <a:lnTo>
                    <a:pt x="2" y="193"/>
                  </a:lnTo>
                  <a:lnTo>
                    <a:pt x="5" y="190"/>
                  </a:lnTo>
                  <a:lnTo>
                    <a:pt x="9" y="188"/>
                  </a:lnTo>
                  <a:lnTo>
                    <a:pt x="13" y="188"/>
                  </a:lnTo>
                  <a:lnTo>
                    <a:pt x="18" y="191"/>
                  </a:lnTo>
                  <a:lnTo>
                    <a:pt x="53" y="215"/>
                  </a:lnTo>
                  <a:lnTo>
                    <a:pt x="92" y="231"/>
                  </a:lnTo>
                  <a:lnTo>
                    <a:pt x="133" y="241"/>
                  </a:lnTo>
                  <a:lnTo>
                    <a:pt x="176" y="245"/>
                  </a:lnTo>
                  <a:lnTo>
                    <a:pt x="219" y="241"/>
                  </a:lnTo>
                  <a:lnTo>
                    <a:pt x="261" y="231"/>
                  </a:lnTo>
                  <a:lnTo>
                    <a:pt x="299" y="213"/>
                  </a:lnTo>
                  <a:lnTo>
                    <a:pt x="335" y="191"/>
                  </a:lnTo>
                  <a:lnTo>
                    <a:pt x="365" y="162"/>
                  </a:lnTo>
                  <a:lnTo>
                    <a:pt x="391" y="129"/>
                  </a:lnTo>
                  <a:lnTo>
                    <a:pt x="412" y="94"/>
                  </a:lnTo>
                  <a:lnTo>
                    <a:pt x="427" y="52"/>
                  </a:lnTo>
                  <a:lnTo>
                    <a:pt x="435" y="10"/>
                  </a:lnTo>
                  <a:lnTo>
                    <a:pt x="435" y="6"/>
                  </a:lnTo>
                  <a:lnTo>
                    <a:pt x="438" y="3"/>
                  </a:lnTo>
                  <a:lnTo>
                    <a:pt x="443" y="0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75000"/>
                </a:schemeClr>
              </a:solidFill>
            </a:ln>
            <a:effectLst>
              <a:outerShdw dist="38100" dir="2700000" algn="tl" rotWithShape="0">
                <a:schemeClr val="tx2">
                  <a:lumMod val="60000"/>
                  <a:lumOff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Freeform 349"/>
            <p:cNvSpPr>
              <a:spLocks/>
            </p:cNvSpPr>
            <p:nvPr/>
          </p:nvSpPr>
          <p:spPr bwMode="auto">
            <a:xfrm>
              <a:off x="4107923" y="2450838"/>
              <a:ext cx="212342" cy="136426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53" y="4"/>
                </a:cxn>
                <a:cxn ang="0">
                  <a:pos x="195" y="13"/>
                </a:cxn>
                <a:cxn ang="0">
                  <a:pos x="237" y="30"/>
                </a:cxn>
                <a:cxn ang="0">
                  <a:pos x="274" y="53"/>
                </a:cxn>
                <a:cxn ang="0">
                  <a:pos x="307" y="81"/>
                </a:cxn>
                <a:cxn ang="0">
                  <a:pos x="334" y="114"/>
                </a:cxn>
                <a:cxn ang="0">
                  <a:pos x="358" y="150"/>
                </a:cxn>
                <a:cxn ang="0">
                  <a:pos x="375" y="191"/>
                </a:cxn>
                <a:cxn ang="0">
                  <a:pos x="386" y="235"/>
                </a:cxn>
                <a:cxn ang="0">
                  <a:pos x="386" y="240"/>
                </a:cxn>
                <a:cxn ang="0">
                  <a:pos x="385" y="244"/>
                </a:cxn>
                <a:cxn ang="0">
                  <a:pos x="381" y="247"/>
                </a:cxn>
                <a:cxn ang="0">
                  <a:pos x="377" y="249"/>
                </a:cxn>
                <a:cxn ang="0">
                  <a:pos x="375" y="249"/>
                </a:cxn>
                <a:cxn ang="0">
                  <a:pos x="371" y="247"/>
                </a:cxn>
                <a:cxn ang="0">
                  <a:pos x="369" y="246"/>
                </a:cxn>
                <a:cxn ang="0">
                  <a:pos x="366" y="243"/>
                </a:cxn>
                <a:cxn ang="0">
                  <a:pos x="364" y="239"/>
                </a:cxn>
                <a:cxn ang="0">
                  <a:pos x="353" y="199"/>
                </a:cxn>
                <a:cxn ang="0">
                  <a:pos x="338" y="161"/>
                </a:cxn>
                <a:cxn ang="0">
                  <a:pos x="316" y="128"/>
                </a:cxn>
                <a:cxn ang="0">
                  <a:pos x="290" y="97"/>
                </a:cxn>
                <a:cxn ang="0">
                  <a:pos x="260" y="73"/>
                </a:cxn>
                <a:cxn ang="0">
                  <a:pos x="226" y="51"/>
                </a:cxn>
                <a:cxn ang="0">
                  <a:pos x="189" y="35"/>
                </a:cxn>
                <a:cxn ang="0">
                  <a:pos x="149" y="26"/>
                </a:cxn>
                <a:cxn ang="0">
                  <a:pos x="108" y="23"/>
                </a:cxn>
                <a:cxn ang="0">
                  <a:pos x="61" y="27"/>
                </a:cxn>
                <a:cxn ang="0">
                  <a:pos x="17" y="40"/>
                </a:cxn>
                <a:cxn ang="0">
                  <a:pos x="13" y="41"/>
                </a:cxn>
                <a:cxn ang="0">
                  <a:pos x="10" y="40"/>
                </a:cxn>
                <a:cxn ang="0">
                  <a:pos x="6" y="38"/>
                </a:cxn>
                <a:cxn ang="0">
                  <a:pos x="3" y="35"/>
                </a:cxn>
                <a:cxn ang="0">
                  <a:pos x="0" y="30"/>
                </a:cxn>
                <a:cxn ang="0">
                  <a:pos x="0" y="26"/>
                </a:cxn>
                <a:cxn ang="0">
                  <a:pos x="3" y="23"/>
                </a:cxn>
                <a:cxn ang="0">
                  <a:pos x="4" y="20"/>
                </a:cxn>
                <a:cxn ang="0">
                  <a:pos x="9" y="19"/>
                </a:cxn>
                <a:cxn ang="0">
                  <a:pos x="40" y="8"/>
                </a:cxn>
                <a:cxn ang="0">
                  <a:pos x="73" y="2"/>
                </a:cxn>
                <a:cxn ang="0">
                  <a:pos x="108" y="0"/>
                </a:cxn>
              </a:cxnLst>
              <a:rect l="0" t="0" r="r" b="b"/>
              <a:pathLst>
                <a:path w="386" h="249">
                  <a:moveTo>
                    <a:pt x="108" y="0"/>
                  </a:moveTo>
                  <a:lnTo>
                    <a:pt x="153" y="4"/>
                  </a:lnTo>
                  <a:lnTo>
                    <a:pt x="195" y="13"/>
                  </a:lnTo>
                  <a:lnTo>
                    <a:pt x="237" y="30"/>
                  </a:lnTo>
                  <a:lnTo>
                    <a:pt x="274" y="53"/>
                  </a:lnTo>
                  <a:lnTo>
                    <a:pt x="307" y="81"/>
                  </a:lnTo>
                  <a:lnTo>
                    <a:pt x="334" y="114"/>
                  </a:lnTo>
                  <a:lnTo>
                    <a:pt x="358" y="150"/>
                  </a:lnTo>
                  <a:lnTo>
                    <a:pt x="375" y="191"/>
                  </a:lnTo>
                  <a:lnTo>
                    <a:pt x="386" y="235"/>
                  </a:lnTo>
                  <a:lnTo>
                    <a:pt x="386" y="240"/>
                  </a:lnTo>
                  <a:lnTo>
                    <a:pt x="385" y="244"/>
                  </a:lnTo>
                  <a:lnTo>
                    <a:pt x="381" y="247"/>
                  </a:lnTo>
                  <a:lnTo>
                    <a:pt x="377" y="249"/>
                  </a:lnTo>
                  <a:lnTo>
                    <a:pt x="375" y="249"/>
                  </a:lnTo>
                  <a:lnTo>
                    <a:pt x="371" y="247"/>
                  </a:lnTo>
                  <a:lnTo>
                    <a:pt x="369" y="246"/>
                  </a:lnTo>
                  <a:lnTo>
                    <a:pt x="366" y="243"/>
                  </a:lnTo>
                  <a:lnTo>
                    <a:pt x="364" y="239"/>
                  </a:lnTo>
                  <a:lnTo>
                    <a:pt x="353" y="199"/>
                  </a:lnTo>
                  <a:lnTo>
                    <a:pt x="338" y="161"/>
                  </a:lnTo>
                  <a:lnTo>
                    <a:pt x="316" y="128"/>
                  </a:lnTo>
                  <a:lnTo>
                    <a:pt x="290" y="97"/>
                  </a:lnTo>
                  <a:lnTo>
                    <a:pt x="260" y="73"/>
                  </a:lnTo>
                  <a:lnTo>
                    <a:pt x="226" y="51"/>
                  </a:lnTo>
                  <a:lnTo>
                    <a:pt x="189" y="35"/>
                  </a:lnTo>
                  <a:lnTo>
                    <a:pt x="149" y="26"/>
                  </a:lnTo>
                  <a:lnTo>
                    <a:pt x="108" y="23"/>
                  </a:lnTo>
                  <a:lnTo>
                    <a:pt x="61" y="27"/>
                  </a:lnTo>
                  <a:lnTo>
                    <a:pt x="17" y="40"/>
                  </a:lnTo>
                  <a:lnTo>
                    <a:pt x="13" y="41"/>
                  </a:lnTo>
                  <a:lnTo>
                    <a:pt x="10" y="40"/>
                  </a:lnTo>
                  <a:lnTo>
                    <a:pt x="6" y="38"/>
                  </a:lnTo>
                  <a:lnTo>
                    <a:pt x="3" y="35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3" y="23"/>
                  </a:lnTo>
                  <a:lnTo>
                    <a:pt x="4" y="20"/>
                  </a:lnTo>
                  <a:lnTo>
                    <a:pt x="9" y="19"/>
                  </a:lnTo>
                  <a:lnTo>
                    <a:pt x="40" y="8"/>
                  </a:lnTo>
                  <a:lnTo>
                    <a:pt x="73" y="2"/>
                  </a:lnTo>
                  <a:lnTo>
                    <a:pt x="108" y="0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75000"/>
                </a:schemeClr>
              </a:solidFill>
            </a:ln>
            <a:effectLst>
              <a:outerShdw dist="38100" dir="2700000" algn="tl" rotWithShape="0">
                <a:schemeClr val="tx2">
                  <a:lumMod val="60000"/>
                  <a:lumOff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Freeform 350"/>
            <p:cNvSpPr>
              <a:spLocks/>
            </p:cNvSpPr>
            <p:nvPr/>
          </p:nvSpPr>
          <p:spPr bwMode="auto">
            <a:xfrm>
              <a:off x="4277357" y="2613670"/>
              <a:ext cx="60512" cy="52810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74" y="0"/>
                </a:cxn>
                <a:cxn ang="0">
                  <a:pos x="78" y="3"/>
                </a:cxn>
                <a:cxn ang="0">
                  <a:pos x="81" y="7"/>
                </a:cxn>
                <a:cxn ang="0">
                  <a:pos x="110" y="81"/>
                </a:cxn>
                <a:cxn ang="0">
                  <a:pos x="110" y="88"/>
                </a:cxn>
                <a:cxn ang="0">
                  <a:pos x="109" y="91"/>
                </a:cxn>
                <a:cxn ang="0">
                  <a:pos x="106" y="94"/>
                </a:cxn>
                <a:cxn ang="0">
                  <a:pos x="103" y="95"/>
                </a:cxn>
                <a:cxn ang="0">
                  <a:pos x="102" y="97"/>
                </a:cxn>
                <a:cxn ang="0">
                  <a:pos x="96" y="97"/>
                </a:cxn>
                <a:cxn ang="0">
                  <a:pos x="92" y="95"/>
                </a:cxn>
                <a:cxn ang="0">
                  <a:pos x="89" y="92"/>
                </a:cxn>
                <a:cxn ang="0">
                  <a:pos x="88" y="88"/>
                </a:cxn>
                <a:cxn ang="0">
                  <a:pos x="66" y="31"/>
                </a:cxn>
                <a:cxn ang="0">
                  <a:pos x="19" y="72"/>
                </a:cxn>
                <a:cxn ang="0">
                  <a:pos x="15" y="73"/>
                </a:cxn>
                <a:cxn ang="0">
                  <a:pos x="7" y="73"/>
                </a:cxn>
                <a:cxn ang="0">
                  <a:pos x="3" y="70"/>
                </a:cxn>
                <a:cxn ang="0">
                  <a:pos x="1" y="68"/>
                </a:cxn>
                <a:cxn ang="0">
                  <a:pos x="0" y="64"/>
                </a:cxn>
                <a:cxn ang="0">
                  <a:pos x="0" y="59"/>
                </a:cxn>
                <a:cxn ang="0">
                  <a:pos x="1" y="57"/>
                </a:cxn>
                <a:cxn ang="0">
                  <a:pos x="4" y="54"/>
                </a:cxn>
                <a:cxn ang="0">
                  <a:pos x="63" y="3"/>
                </a:cxn>
                <a:cxn ang="0">
                  <a:pos x="66" y="0"/>
                </a:cxn>
              </a:cxnLst>
              <a:rect l="0" t="0" r="r" b="b"/>
              <a:pathLst>
                <a:path w="110" h="97">
                  <a:moveTo>
                    <a:pt x="66" y="0"/>
                  </a:moveTo>
                  <a:lnTo>
                    <a:pt x="74" y="0"/>
                  </a:lnTo>
                  <a:lnTo>
                    <a:pt x="78" y="3"/>
                  </a:lnTo>
                  <a:lnTo>
                    <a:pt x="81" y="7"/>
                  </a:lnTo>
                  <a:lnTo>
                    <a:pt x="110" y="81"/>
                  </a:lnTo>
                  <a:lnTo>
                    <a:pt x="110" y="88"/>
                  </a:lnTo>
                  <a:lnTo>
                    <a:pt x="109" y="91"/>
                  </a:lnTo>
                  <a:lnTo>
                    <a:pt x="106" y="94"/>
                  </a:lnTo>
                  <a:lnTo>
                    <a:pt x="103" y="95"/>
                  </a:lnTo>
                  <a:lnTo>
                    <a:pt x="102" y="97"/>
                  </a:lnTo>
                  <a:lnTo>
                    <a:pt x="96" y="97"/>
                  </a:lnTo>
                  <a:lnTo>
                    <a:pt x="92" y="95"/>
                  </a:lnTo>
                  <a:lnTo>
                    <a:pt x="89" y="92"/>
                  </a:lnTo>
                  <a:lnTo>
                    <a:pt x="88" y="88"/>
                  </a:lnTo>
                  <a:lnTo>
                    <a:pt x="66" y="31"/>
                  </a:lnTo>
                  <a:lnTo>
                    <a:pt x="19" y="72"/>
                  </a:lnTo>
                  <a:lnTo>
                    <a:pt x="15" y="73"/>
                  </a:lnTo>
                  <a:lnTo>
                    <a:pt x="7" y="73"/>
                  </a:lnTo>
                  <a:lnTo>
                    <a:pt x="3" y="70"/>
                  </a:lnTo>
                  <a:lnTo>
                    <a:pt x="1" y="68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1" y="57"/>
                  </a:lnTo>
                  <a:lnTo>
                    <a:pt x="4" y="54"/>
                  </a:lnTo>
                  <a:lnTo>
                    <a:pt x="63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75000"/>
                </a:schemeClr>
              </a:solidFill>
            </a:ln>
            <a:effectLst>
              <a:outerShdw dist="38100" dir="2700000" algn="tl" rotWithShape="0">
                <a:schemeClr val="tx2">
                  <a:lumMod val="60000"/>
                  <a:lumOff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Freeform 351"/>
            <p:cNvSpPr>
              <a:spLocks/>
            </p:cNvSpPr>
            <p:nvPr/>
          </p:nvSpPr>
          <p:spPr bwMode="auto">
            <a:xfrm>
              <a:off x="4001202" y="2646676"/>
              <a:ext cx="56111" cy="56111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89" y="0"/>
                </a:cxn>
                <a:cxn ang="0">
                  <a:pos x="93" y="1"/>
                </a:cxn>
                <a:cxn ang="0">
                  <a:pos x="98" y="4"/>
                </a:cxn>
                <a:cxn ang="0">
                  <a:pos x="99" y="7"/>
                </a:cxn>
                <a:cxn ang="0">
                  <a:pos x="100" y="12"/>
                </a:cxn>
                <a:cxn ang="0">
                  <a:pos x="96" y="91"/>
                </a:cxn>
                <a:cxn ang="0">
                  <a:pos x="93" y="96"/>
                </a:cxn>
                <a:cxn ang="0">
                  <a:pos x="91" y="100"/>
                </a:cxn>
                <a:cxn ang="0">
                  <a:pos x="88" y="100"/>
                </a:cxn>
                <a:cxn ang="0">
                  <a:pos x="87" y="102"/>
                </a:cxn>
                <a:cxn ang="0">
                  <a:pos x="82" y="102"/>
                </a:cxn>
                <a:cxn ang="0">
                  <a:pos x="80" y="100"/>
                </a:cxn>
                <a:cxn ang="0">
                  <a:pos x="7" y="70"/>
                </a:cxn>
                <a:cxn ang="0">
                  <a:pos x="3" y="67"/>
                </a:cxn>
                <a:cxn ang="0">
                  <a:pos x="0" y="59"/>
                </a:cxn>
                <a:cxn ang="0">
                  <a:pos x="1" y="55"/>
                </a:cxn>
                <a:cxn ang="0">
                  <a:pos x="4" y="51"/>
                </a:cxn>
                <a:cxn ang="0">
                  <a:pos x="12" y="48"/>
                </a:cxn>
                <a:cxn ang="0">
                  <a:pos x="16" y="49"/>
                </a:cxn>
                <a:cxn ang="0">
                  <a:pos x="74" y="73"/>
                </a:cxn>
                <a:cxn ang="0">
                  <a:pos x="77" y="11"/>
                </a:cxn>
                <a:cxn ang="0">
                  <a:pos x="77" y="7"/>
                </a:cxn>
                <a:cxn ang="0">
                  <a:pos x="82" y="1"/>
                </a:cxn>
                <a:cxn ang="0">
                  <a:pos x="85" y="0"/>
                </a:cxn>
              </a:cxnLst>
              <a:rect l="0" t="0" r="r" b="b"/>
              <a:pathLst>
                <a:path w="100" h="102">
                  <a:moveTo>
                    <a:pt x="85" y="0"/>
                  </a:moveTo>
                  <a:lnTo>
                    <a:pt x="89" y="0"/>
                  </a:lnTo>
                  <a:lnTo>
                    <a:pt x="93" y="1"/>
                  </a:lnTo>
                  <a:lnTo>
                    <a:pt x="98" y="4"/>
                  </a:lnTo>
                  <a:lnTo>
                    <a:pt x="99" y="7"/>
                  </a:lnTo>
                  <a:lnTo>
                    <a:pt x="100" y="12"/>
                  </a:lnTo>
                  <a:lnTo>
                    <a:pt x="96" y="91"/>
                  </a:lnTo>
                  <a:lnTo>
                    <a:pt x="93" y="96"/>
                  </a:lnTo>
                  <a:lnTo>
                    <a:pt x="91" y="100"/>
                  </a:lnTo>
                  <a:lnTo>
                    <a:pt x="88" y="100"/>
                  </a:lnTo>
                  <a:lnTo>
                    <a:pt x="87" y="102"/>
                  </a:lnTo>
                  <a:lnTo>
                    <a:pt x="82" y="102"/>
                  </a:lnTo>
                  <a:lnTo>
                    <a:pt x="80" y="100"/>
                  </a:lnTo>
                  <a:lnTo>
                    <a:pt x="7" y="70"/>
                  </a:lnTo>
                  <a:lnTo>
                    <a:pt x="3" y="67"/>
                  </a:lnTo>
                  <a:lnTo>
                    <a:pt x="0" y="59"/>
                  </a:lnTo>
                  <a:lnTo>
                    <a:pt x="1" y="55"/>
                  </a:lnTo>
                  <a:lnTo>
                    <a:pt x="4" y="51"/>
                  </a:lnTo>
                  <a:lnTo>
                    <a:pt x="12" y="48"/>
                  </a:lnTo>
                  <a:lnTo>
                    <a:pt x="16" y="49"/>
                  </a:lnTo>
                  <a:lnTo>
                    <a:pt x="74" y="73"/>
                  </a:lnTo>
                  <a:lnTo>
                    <a:pt x="77" y="11"/>
                  </a:lnTo>
                  <a:lnTo>
                    <a:pt x="77" y="7"/>
                  </a:lnTo>
                  <a:lnTo>
                    <a:pt x="82" y="1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75000"/>
                </a:schemeClr>
              </a:solidFill>
            </a:ln>
            <a:effectLst>
              <a:outerShdw dist="38100" dir="2700000" algn="tl" rotWithShape="0">
                <a:schemeClr val="tx2">
                  <a:lumMod val="60000"/>
                  <a:lumOff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Freeform 352"/>
            <p:cNvSpPr>
              <a:spLocks/>
            </p:cNvSpPr>
            <p:nvPr/>
          </p:nvSpPr>
          <p:spPr bwMode="auto">
            <a:xfrm>
              <a:off x="4106823" y="2427734"/>
              <a:ext cx="53911" cy="60512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66" y="0"/>
                </a:cxn>
                <a:cxn ang="0">
                  <a:pos x="69" y="2"/>
                </a:cxn>
                <a:cxn ang="0">
                  <a:pos x="71" y="6"/>
                </a:cxn>
                <a:cxn ang="0">
                  <a:pos x="73" y="10"/>
                </a:cxn>
                <a:cxn ang="0">
                  <a:pos x="73" y="14"/>
                </a:cxn>
                <a:cxn ang="0">
                  <a:pos x="70" y="18"/>
                </a:cxn>
                <a:cxn ang="0">
                  <a:pos x="30" y="66"/>
                </a:cxn>
                <a:cxn ang="0">
                  <a:pos x="89" y="87"/>
                </a:cxn>
                <a:cxn ang="0">
                  <a:pos x="95" y="93"/>
                </a:cxn>
                <a:cxn ang="0">
                  <a:pos x="96" y="95"/>
                </a:cxn>
                <a:cxn ang="0">
                  <a:pos x="98" y="99"/>
                </a:cxn>
                <a:cxn ang="0">
                  <a:pos x="95" y="105"/>
                </a:cxn>
                <a:cxn ang="0">
                  <a:pos x="92" y="108"/>
                </a:cxn>
                <a:cxn ang="0">
                  <a:pos x="89" y="109"/>
                </a:cxn>
                <a:cxn ang="0">
                  <a:pos x="82" y="109"/>
                </a:cxn>
                <a:cxn ang="0">
                  <a:pos x="8" y="83"/>
                </a:cxn>
                <a:cxn ang="0">
                  <a:pos x="4" y="82"/>
                </a:cxn>
                <a:cxn ang="0">
                  <a:pos x="1" y="79"/>
                </a:cxn>
                <a:cxn ang="0">
                  <a:pos x="0" y="75"/>
                </a:cxn>
                <a:cxn ang="0">
                  <a:pos x="0" y="71"/>
                </a:cxn>
                <a:cxn ang="0">
                  <a:pos x="3" y="65"/>
                </a:cxn>
                <a:cxn ang="0">
                  <a:pos x="52" y="5"/>
                </a:cxn>
                <a:cxn ang="0">
                  <a:pos x="55" y="2"/>
                </a:cxn>
                <a:cxn ang="0">
                  <a:pos x="58" y="0"/>
                </a:cxn>
              </a:cxnLst>
              <a:rect l="0" t="0" r="r" b="b"/>
              <a:pathLst>
                <a:path w="98" h="109">
                  <a:moveTo>
                    <a:pt x="58" y="0"/>
                  </a:moveTo>
                  <a:lnTo>
                    <a:pt x="66" y="0"/>
                  </a:lnTo>
                  <a:lnTo>
                    <a:pt x="69" y="2"/>
                  </a:lnTo>
                  <a:lnTo>
                    <a:pt x="71" y="6"/>
                  </a:lnTo>
                  <a:lnTo>
                    <a:pt x="73" y="10"/>
                  </a:lnTo>
                  <a:lnTo>
                    <a:pt x="73" y="14"/>
                  </a:lnTo>
                  <a:lnTo>
                    <a:pt x="70" y="18"/>
                  </a:lnTo>
                  <a:lnTo>
                    <a:pt x="30" y="66"/>
                  </a:lnTo>
                  <a:lnTo>
                    <a:pt x="89" y="87"/>
                  </a:lnTo>
                  <a:lnTo>
                    <a:pt x="95" y="93"/>
                  </a:lnTo>
                  <a:lnTo>
                    <a:pt x="96" y="95"/>
                  </a:lnTo>
                  <a:lnTo>
                    <a:pt x="98" y="99"/>
                  </a:lnTo>
                  <a:lnTo>
                    <a:pt x="95" y="105"/>
                  </a:lnTo>
                  <a:lnTo>
                    <a:pt x="92" y="108"/>
                  </a:lnTo>
                  <a:lnTo>
                    <a:pt x="89" y="109"/>
                  </a:lnTo>
                  <a:lnTo>
                    <a:pt x="82" y="109"/>
                  </a:lnTo>
                  <a:lnTo>
                    <a:pt x="8" y="83"/>
                  </a:lnTo>
                  <a:lnTo>
                    <a:pt x="4" y="82"/>
                  </a:lnTo>
                  <a:lnTo>
                    <a:pt x="1" y="79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3" y="65"/>
                  </a:lnTo>
                  <a:lnTo>
                    <a:pt x="52" y="5"/>
                  </a:lnTo>
                  <a:lnTo>
                    <a:pt x="55" y="2"/>
                  </a:lnTo>
                  <a:lnTo>
                    <a:pt x="58" y="0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75000"/>
                </a:schemeClr>
              </a:solidFill>
            </a:ln>
            <a:effectLst>
              <a:outerShdw dist="38100" dir="2700000" algn="tl" rotWithShape="0">
                <a:schemeClr val="tx2">
                  <a:lumMod val="60000"/>
                  <a:lumOff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" name="Скругленный прямоугольник 4"/>
          <p:cNvSpPr/>
          <p:nvPr/>
        </p:nvSpPr>
        <p:spPr>
          <a:xfrm>
            <a:off x="611560" y="90443"/>
            <a:ext cx="8035187" cy="602253"/>
          </a:xfrm>
          <a:prstGeom prst="roundRect">
            <a:avLst>
              <a:gd name="adj" fmla="val 8232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Программно-методическое решение</a:t>
            </a:r>
            <a:endParaRPr lang="ru-RU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4601709" y="4396980"/>
            <a:ext cx="4362779" cy="938136"/>
          </a:xfrm>
          <a:prstGeom prst="roundRect">
            <a:avLst>
              <a:gd name="adj" fmla="val 36661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ПАРУС – Управление финансово-хозяйственной деятельностью учреждения</a:t>
            </a: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184405" y="1052736"/>
            <a:ext cx="5467715" cy="736284"/>
          </a:xfrm>
          <a:prstGeom prst="roundRect">
            <a:avLst>
              <a:gd name="adj" fmla="val 37862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ПАРУС </a:t>
            </a:r>
            <a:r>
              <a:rPr lang="ru-RU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Расчет </a:t>
            </a:r>
            <a:r>
              <a:rPr lang="ru-RU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фактической </a:t>
            </a:r>
            <a:endParaRPr lang="ru-RU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себестоимости медицинских </a:t>
            </a:r>
            <a:r>
              <a:rPr lang="ru-RU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</a:t>
            </a:r>
            <a:endParaRPr lang="ru-RU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1" name="Picture 2" descr="C:\Users\Дмитрий\Downloads\desktop-computer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07" y="1919504"/>
            <a:ext cx="528140" cy="5281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C:\Users\Дмитрий\Downloads\desktop-computer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298405"/>
            <a:ext cx="650875" cy="650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3" descr="C:\Users\Дмитрий\Downloads\calculator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40968"/>
            <a:ext cx="650875" cy="650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 descr="C:\Users\Дмитрий\Work\ПНР\ПНР Шаблоны оф. документов\Иконки для презентаций\!!!!All-in-one (PNG, big)\Откройте тетради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45024"/>
            <a:ext cx="825624" cy="82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Скругленный прямоугольник 94"/>
          <p:cNvSpPr/>
          <p:nvPr/>
        </p:nvSpPr>
        <p:spPr>
          <a:xfrm>
            <a:off x="4135389" y="2365648"/>
            <a:ext cx="4901107" cy="1783432"/>
          </a:xfrm>
          <a:prstGeom prst="roundRect">
            <a:avLst>
              <a:gd name="adj" fmla="val 29595"/>
            </a:avLst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Единая методология </a:t>
            </a:r>
            <a:r>
              <a:rPr lang="ru-RU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сквозного «раздельного» управленческого учета и расчета стоимости медицинских услуг </a:t>
            </a:r>
            <a:endParaRPr lang="ru-RU" sz="2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75" y="1861028"/>
            <a:ext cx="2115344" cy="1207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420122"/>
            <a:ext cx="1925133" cy="1249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39552" y="4126076"/>
            <a:ext cx="417703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1" indent="-355600">
              <a:spcBef>
                <a:spcPts val="0"/>
              </a:spcBef>
              <a:spcAft>
                <a:spcPts val="600"/>
              </a:spcAft>
              <a:buBlip>
                <a:blip r:embed="rId7"/>
              </a:buBlip>
              <a:tabLst>
                <a:tab pos="355600" algn="l"/>
              </a:tabLst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</a:t>
            </a:r>
            <a:b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подробных методик</a:t>
            </a:r>
          </a:p>
          <a:p>
            <a:pPr marL="355600" lvl="1" indent="-355600">
              <a:spcBef>
                <a:spcPts val="0"/>
              </a:spcBef>
              <a:spcAft>
                <a:spcPts val="600"/>
              </a:spcAft>
              <a:buBlip>
                <a:blip r:embed="rId7"/>
              </a:buBlip>
              <a:tabLst>
                <a:tab pos="355600" algn="l"/>
              </a:tabLst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Поведение предварительных расчетов и балансировки</a:t>
            </a:r>
          </a:p>
          <a:p>
            <a:pPr marL="355600" lvl="1" indent="-355600">
              <a:spcBef>
                <a:spcPts val="0"/>
              </a:spcBef>
              <a:spcAft>
                <a:spcPts val="600"/>
              </a:spcAft>
              <a:buBlip>
                <a:blip r:embed="rId7"/>
              </a:buBlip>
              <a:tabLst>
                <a:tab pos="355600" algn="l"/>
              </a:tabLst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Обучение (в т.ч. ПК) 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" name="Соединительная линия уступом 13"/>
          <p:cNvCxnSpPr>
            <a:stCxn id="15" idx="1"/>
            <a:endCxn id="95" idx="1"/>
          </p:cNvCxnSpPr>
          <p:nvPr/>
        </p:nvCxnSpPr>
        <p:spPr>
          <a:xfrm rot="10800000" flipH="1">
            <a:off x="539551" y="3257365"/>
            <a:ext cx="3595837" cy="1727503"/>
          </a:xfrm>
          <a:prstGeom prst="bentConnector3">
            <a:avLst>
              <a:gd name="adj1" fmla="val -6357"/>
            </a:avLst>
          </a:prstGeom>
          <a:noFill/>
          <a:ln w="19050">
            <a:solidFill>
              <a:srgbClr val="0098DB"/>
            </a:solidFill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Левая круглая скобка 14"/>
          <p:cNvSpPr/>
          <p:nvPr/>
        </p:nvSpPr>
        <p:spPr>
          <a:xfrm>
            <a:off x="539552" y="4020454"/>
            <a:ext cx="71438" cy="1928826"/>
          </a:xfrm>
          <a:prstGeom prst="leftBracket">
            <a:avLst/>
          </a:prstGeom>
          <a:noFill/>
          <a:ln w="19050">
            <a:solidFill>
              <a:srgbClr val="0098DB"/>
            </a:solidFill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400" dirty="0">
              <a:solidFill>
                <a:srgbClr val="003C6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59124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99592" y="5866"/>
            <a:ext cx="8035187" cy="602253"/>
          </a:xfrm>
          <a:prstGeom prst="roundRect">
            <a:avLst>
              <a:gd name="adj" fmla="val 8232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Ожидаемые результаты</a:t>
            </a:r>
            <a:endParaRPr lang="ru-RU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2255257888"/>
              </p:ext>
            </p:extLst>
          </p:nvPr>
        </p:nvGraphicFramePr>
        <p:xfrm>
          <a:off x="323528" y="1052736"/>
          <a:ext cx="849694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люс 5"/>
          <p:cNvSpPr/>
          <p:nvPr/>
        </p:nvSpPr>
        <p:spPr>
          <a:xfrm>
            <a:off x="899592" y="4663125"/>
            <a:ext cx="494067" cy="494067"/>
          </a:xfrm>
          <a:prstGeom prst="mathPlus">
            <a:avLst/>
          </a:prstGeom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="" xmlns:p14="http://schemas.microsoft.com/office/powerpoint/2010/main" val="33204349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0" y="3068638"/>
            <a:ext cx="914400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200" spc="100" dirty="0" smtClean="0">
                <a:solidFill>
                  <a:srgbClr val="003C69"/>
                </a:solidFill>
                <a:latin typeface="Tahoma" pitchFamily="34" charset="0"/>
              </a:rPr>
              <a:t>СПАСИБО ЗА ВНИМАНИЕ</a:t>
            </a: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0" y="3716338"/>
            <a:ext cx="9144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dirty="0">
                <a:solidFill>
                  <a:srgbClr val="003C69"/>
                </a:solidFill>
                <a:latin typeface="Tahoma" pitchFamily="34" charset="0"/>
              </a:rPr>
              <a:t>ООО «Корпорация «Парус», </a:t>
            </a:r>
          </a:p>
          <a:p>
            <a:pPr algn="ctr"/>
            <a:r>
              <a:rPr lang="ru-RU" sz="1000" dirty="0">
                <a:solidFill>
                  <a:srgbClr val="003C69"/>
                </a:solidFill>
                <a:latin typeface="Tahoma" pitchFamily="34" charset="0"/>
              </a:rPr>
              <a:t>129366, Москва, ул. Ярославская, д.10 корп.4, </a:t>
            </a:r>
          </a:p>
          <a:p>
            <a:pPr algn="ctr"/>
            <a:r>
              <a:rPr lang="ru-RU" sz="1000" dirty="0">
                <a:solidFill>
                  <a:srgbClr val="003C69"/>
                </a:solidFill>
                <a:latin typeface="Tahoma" pitchFamily="34" charset="0"/>
              </a:rPr>
              <a:t>(495) </a:t>
            </a:r>
            <a:r>
              <a:rPr lang="ru-RU" sz="1000" dirty="0" smtClean="0">
                <a:solidFill>
                  <a:srgbClr val="003C69"/>
                </a:solidFill>
                <a:latin typeface="Tahoma" pitchFamily="34" charset="0"/>
              </a:rPr>
              <a:t>617-42-22</a:t>
            </a:r>
            <a:endParaRPr lang="ru-RU" sz="1000" dirty="0">
              <a:solidFill>
                <a:srgbClr val="003C69"/>
              </a:solidFill>
              <a:latin typeface="Tahoma" pitchFamily="34" charset="0"/>
            </a:endParaRP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36512" y="4437112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>
                <a:solidFill>
                  <a:srgbClr val="003C69"/>
                </a:solidFill>
                <a:latin typeface="Tahoma" pitchFamily="34" charset="0"/>
              </a:rPr>
              <a:t>www.parus.com</a:t>
            </a:r>
            <a:endParaRPr lang="ru-RU" sz="1000" dirty="0">
              <a:solidFill>
                <a:srgbClr val="003C69"/>
              </a:solidFill>
              <a:latin typeface="Tahoma" pitchFamily="34" charset="0"/>
            </a:endParaRPr>
          </a:p>
        </p:txBody>
      </p:sp>
      <p:pic>
        <p:nvPicPr>
          <p:cNvPr id="6149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1925" y="1412875"/>
            <a:ext cx="120015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97149859"/>
      </p:ext>
    </p:extLst>
  </p:cSld>
  <p:clrMapOvr>
    <a:masterClrMapping/>
  </p:clrMapOvr>
  <p:transition spd="slow" advTm="5412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/>
          <p:cNvSpPr/>
          <p:nvPr/>
        </p:nvSpPr>
        <p:spPr>
          <a:xfrm>
            <a:off x="104687" y="4851039"/>
            <a:ext cx="8926056" cy="179073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dirty="0" smtClean="0">
                <a:solidFill>
                  <a:schemeClr val="accent6"/>
                </a:solidFill>
              </a:rPr>
              <a:t>Контроль на соответствие показателям ПФХД 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07504" y="2885561"/>
            <a:ext cx="8926056" cy="1872208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dirty="0" smtClean="0">
                <a:solidFill>
                  <a:schemeClr val="accent6"/>
                </a:solidFill>
              </a:rPr>
              <a:t>Исполнение плана ФХД по поступлениями и выплатам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07504" y="900089"/>
            <a:ext cx="8926056" cy="188084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dirty="0" smtClean="0">
                <a:solidFill>
                  <a:schemeClr val="accent6"/>
                </a:solidFill>
              </a:rPr>
              <a:t>Расчет (обоснование) показателей поступлений и выплат ПФХД 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80311" y="1011994"/>
            <a:ext cx="1550233" cy="5445695"/>
          </a:xfrm>
          <a:prstGeom prst="rect">
            <a:avLst/>
          </a:prstGeom>
          <a:solidFill>
            <a:schemeClr val="accent5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 smtClean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План финансово – хозяйственной деятельности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50" b="1" kern="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kern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Значения по показателям</a:t>
            </a:r>
            <a:endParaRPr lang="ru-RU" sz="900" b="1" kern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Rectangle 2"/>
          <p:cNvSpPr txBox="1">
            <a:spLocks noChangeArrowheads="1"/>
          </p:cNvSpPr>
          <p:nvPr/>
        </p:nvSpPr>
        <p:spPr>
          <a:xfrm>
            <a:off x="395536" y="98932"/>
            <a:ext cx="74615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2000" b="1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000">
                <a:cs typeface="Arial" charset="0"/>
              </a:defRPr>
            </a:lvl2pPr>
            <a:lvl3pPr>
              <a:defRPr sz="2000">
                <a:cs typeface="Arial" charset="0"/>
              </a:defRPr>
            </a:lvl3pPr>
            <a:lvl4pPr>
              <a:defRPr sz="2000">
                <a:cs typeface="Arial" charset="0"/>
              </a:defRPr>
            </a:lvl4pPr>
            <a:lvl5pPr>
              <a:defRPr sz="2000">
                <a:cs typeface="Arial" charset="0"/>
              </a:defRPr>
            </a:lvl5pPr>
            <a:lvl6pPr>
              <a:defRPr sz="2000">
                <a:cs typeface="Arial" charset="0"/>
              </a:defRPr>
            </a:lvl6pPr>
            <a:lvl7pPr>
              <a:defRPr sz="2000">
                <a:cs typeface="Arial" charset="0"/>
              </a:defRPr>
            </a:lvl7pPr>
            <a:lvl8pPr>
              <a:defRPr sz="2000">
                <a:cs typeface="Arial" charset="0"/>
              </a:defRPr>
            </a:lvl8pPr>
            <a:lvl9pPr>
              <a:defRPr sz="2000">
                <a:cs typeface="Arial" charset="0"/>
              </a:defRPr>
            </a:lvl9pPr>
          </a:lstStyle>
          <a:p>
            <a:pPr algn="ctr"/>
            <a:r>
              <a:rPr lang="ru-RU" dirty="0" smtClean="0"/>
              <a:t>Основные функциональные блоки модуля </a:t>
            </a:r>
          </a:p>
          <a:p>
            <a:pPr algn="ctr"/>
            <a:r>
              <a:rPr lang="ru-RU" dirty="0" smtClean="0"/>
              <a:t>«ПАРУС - Управление ФХД учреждения»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4572000" y="1188961"/>
            <a:ext cx="1224136" cy="690927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>
                <a:solidFill>
                  <a:srgbClr val="003C69"/>
                </a:solidFill>
                <a:latin typeface="Calibri" panose="020F0502020204030204" pitchFamily="34" charset="0"/>
              </a:rPr>
              <a:t>Управление </a:t>
            </a:r>
            <a:r>
              <a:rPr lang="ru-RU" sz="1000" b="1" kern="0" dirty="0" smtClean="0">
                <a:solidFill>
                  <a:srgbClr val="003C69"/>
                </a:solidFill>
                <a:latin typeface="Calibri" panose="020F0502020204030204" pitchFamily="34" charset="0"/>
              </a:rPr>
              <a:t>государственным имуществом </a:t>
            </a:r>
            <a:r>
              <a:rPr lang="ru-RU" sz="1000" b="1" i="1" kern="0" dirty="0">
                <a:solidFill>
                  <a:srgbClr val="FFC000"/>
                </a:solidFill>
                <a:latin typeface="Calibri" panose="020F0502020204030204" pitchFamily="34" charset="0"/>
              </a:rPr>
              <a:t>(выплаты)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200" b="1" kern="0" dirty="0">
              <a:solidFill>
                <a:srgbClr val="003C69"/>
              </a:solidFill>
              <a:latin typeface="Calibri" panose="020F050202020403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452319" y="2037892"/>
            <a:ext cx="1387183" cy="671027"/>
          </a:xfrm>
          <a:prstGeom prst="rect">
            <a:avLst/>
          </a:prstGeom>
          <a:solidFill>
            <a:srgbClr val="CCECFF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solidFill>
                  <a:srgbClr val="003C69"/>
                </a:solidFill>
                <a:latin typeface="Calibri" panose="020F0502020204030204" pitchFamily="34" charset="0"/>
              </a:rPr>
              <a:t>Утверждено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7452320" y="3860776"/>
            <a:ext cx="1368152" cy="221583"/>
          </a:xfrm>
          <a:prstGeom prst="rect">
            <a:avLst/>
          </a:prstGeom>
          <a:solidFill>
            <a:srgbClr val="CCECFF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solidFill>
                  <a:srgbClr val="003C69"/>
                </a:solidFill>
                <a:latin typeface="Calibri" panose="020F0502020204030204" pitchFamily="34" charset="0"/>
              </a:rPr>
              <a:t>Принято ДО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7452560" y="4211735"/>
            <a:ext cx="1367911" cy="431159"/>
          </a:xfrm>
          <a:prstGeom prst="rect">
            <a:avLst/>
          </a:prstGeom>
          <a:solidFill>
            <a:srgbClr val="CCECFF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solidFill>
                  <a:srgbClr val="003C69"/>
                </a:solidFill>
                <a:latin typeface="Calibri" panose="020F0502020204030204" pitchFamily="34" charset="0"/>
              </a:rPr>
              <a:t>Исполнено (касса)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7453931" y="3558274"/>
            <a:ext cx="1368152" cy="222866"/>
          </a:xfrm>
          <a:prstGeom prst="rect">
            <a:avLst/>
          </a:prstGeom>
          <a:solidFill>
            <a:srgbClr val="CCECFF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solidFill>
                  <a:srgbClr val="003C69"/>
                </a:solidFill>
                <a:latin typeface="Calibri" panose="020F0502020204030204" pitchFamily="34" charset="0"/>
              </a:rPr>
              <a:t>Принято </a:t>
            </a:r>
            <a:r>
              <a:rPr lang="ru-RU" sz="1200" b="1" kern="0" dirty="0" err="1">
                <a:solidFill>
                  <a:srgbClr val="003C69"/>
                </a:solidFill>
                <a:latin typeface="Calibri" panose="020F0502020204030204" pitchFamily="34" charset="0"/>
              </a:rPr>
              <a:t>обяз</a:t>
            </a:r>
            <a:r>
              <a:rPr lang="ru-RU" sz="1200" b="1" kern="0" dirty="0">
                <a:solidFill>
                  <a:srgbClr val="003C69"/>
                </a:solidFill>
                <a:latin typeface="Calibri" panose="020F0502020204030204" pitchFamily="34" charset="0"/>
              </a:rPr>
              <a:t>-в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79512" y="3356991"/>
            <a:ext cx="7089823" cy="1350031"/>
          </a:xfrm>
          <a:prstGeom prst="rect">
            <a:avLst/>
          </a:prstGeom>
          <a:solidFill>
            <a:srgbClr val="BBE0E3"/>
          </a:solidFill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kern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Журнал хозяйственных операций, модуль «Бухгалтерский учет»</a:t>
            </a:r>
            <a:endParaRPr lang="ru-RU" sz="1200" i="1" kern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88399" y="3501008"/>
            <a:ext cx="2627417" cy="2406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solidFill>
                  <a:srgbClr val="008000"/>
                </a:solidFill>
                <a:latin typeface="Calibri" panose="020F0502020204030204" pitchFamily="34" charset="0"/>
              </a:rPr>
              <a:t>Обязательства (в </a:t>
            </a:r>
            <a:r>
              <a:rPr lang="ru-RU" sz="1200" b="1" kern="0" dirty="0" err="1" smtClean="0">
                <a:solidFill>
                  <a:srgbClr val="008000"/>
                </a:solidFill>
                <a:latin typeface="Calibri" panose="020F0502020204030204" pitchFamily="34" charset="0"/>
              </a:rPr>
              <a:t>т.ч</a:t>
            </a:r>
            <a:r>
              <a:rPr lang="ru-RU" sz="1200" b="1" kern="0" dirty="0" smtClean="0">
                <a:solidFill>
                  <a:srgbClr val="008000"/>
                </a:solidFill>
                <a:latin typeface="Calibri" panose="020F0502020204030204" pitchFamily="34" charset="0"/>
              </a:rPr>
              <a:t>. принимаемые)</a:t>
            </a:r>
            <a:endParaRPr lang="ru-RU" sz="1200" b="1" kern="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81233" y="3861048"/>
            <a:ext cx="2634583" cy="2133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solidFill>
                  <a:srgbClr val="008000"/>
                </a:solidFill>
                <a:latin typeface="Calibri" panose="020F0502020204030204" pitchFamily="34" charset="0"/>
              </a:rPr>
              <a:t>Денежные обязательства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7452320" y="3212976"/>
            <a:ext cx="1368152" cy="252028"/>
          </a:xfrm>
          <a:prstGeom prst="rect">
            <a:avLst/>
          </a:prstGeom>
          <a:solidFill>
            <a:srgbClr val="CCECFF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solidFill>
                  <a:srgbClr val="003C69"/>
                </a:solidFill>
                <a:latin typeface="Calibri" panose="020F0502020204030204" pitchFamily="34" charset="0"/>
              </a:rPr>
              <a:t>Экономия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216391" y="2077266"/>
            <a:ext cx="5562653" cy="6316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rgbClr val="008000"/>
                </a:solidFill>
                <a:latin typeface="Calibri" panose="020F0502020204030204" pitchFamily="34" charset="0"/>
              </a:rPr>
              <a:t>      Проекты сметных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rgbClr val="008000"/>
                </a:solidFill>
                <a:latin typeface="Calibri" panose="020F0502020204030204" pitchFamily="34" charset="0"/>
              </a:rPr>
              <a:t>(плановых) назначений</a:t>
            </a:r>
            <a:endParaRPr lang="ru-RU" sz="1200" b="1" kern="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979713" y="2420888"/>
            <a:ext cx="3589442" cy="216024"/>
          </a:xfrm>
          <a:prstGeom prst="rect">
            <a:avLst/>
          </a:prstGeom>
          <a:solidFill>
            <a:srgbClr val="ADB563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/>
            <a:r>
              <a:rPr lang="ru-RU" sz="1200" kern="0" dirty="0" smtClean="0">
                <a:solidFill>
                  <a:srgbClr val="003C69"/>
                </a:solidFill>
                <a:latin typeface="Calibri" panose="020F0502020204030204" pitchFamily="34" charset="0"/>
              </a:rPr>
              <a:t>Изменение </a:t>
            </a:r>
            <a:r>
              <a:rPr lang="ru-RU" sz="1200" kern="0" dirty="0">
                <a:solidFill>
                  <a:srgbClr val="003C69"/>
                </a:solidFill>
                <a:latin typeface="Calibri" panose="020F0502020204030204" pitchFamily="34" charset="0"/>
              </a:rPr>
              <a:t>сметных (плановых) назначений ПФХД </a:t>
            </a:r>
          </a:p>
        </p:txBody>
      </p:sp>
      <p:sp>
        <p:nvSpPr>
          <p:cNvPr id="90" name="Стрелка вправо 89"/>
          <p:cNvSpPr/>
          <p:nvPr/>
        </p:nvSpPr>
        <p:spPr>
          <a:xfrm>
            <a:off x="5635675" y="2120477"/>
            <a:ext cx="1775154" cy="264407"/>
          </a:xfrm>
          <a:prstGeom prst="rightArrow">
            <a:avLst>
              <a:gd name="adj1" fmla="val 64254"/>
              <a:gd name="adj2" fmla="val 50000"/>
            </a:avLst>
          </a:prstGeom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Сформировать показатель</a:t>
            </a:r>
          </a:p>
        </p:txBody>
      </p:sp>
      <p:sp>
        <p:nvSpPr>
          <p:cNvPr id="91" name="Стрелка вправо 90"/>
          <p:cNvSpPr/>
          <p:nvPr/>
        </p:nvSpPr>
        <p:spPr>
          <a:xfrm>
            <a:off x="5627831" y="2413249"/>
            <a:ext cx="1775154" cy="262044"/>
          </a:xfrm>
          <a:prstGeom prst="rightArrow">
            <a:avLst>
              <a:gd name="adj1" fmla="val 64254"/>
              <a:gd name="adj2" fmla="val 50000"/>
            </a:avLst>
          </a:prstGeom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Изменить показатель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979714" y="2132856"/>
            <a:ext cx="3589440" cy="216024"/>
          </a:xfrm>
          <a:prstGeom prst="rect">
            <a:avLst/>
          </a:prstGeom>
          <a:solidFill>
            <a:srgbClr val="ADB563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/>
            <a:r>
              <a:rPr lang="ru-RU" sz="1200" kern="0" dirty="0" smtClean="0">
                <a:solidFill>
                  <a:srgbClr val="003C69"/>
                </a:solidFill>
                <a:latin typeface="Calibri" panose="020F0502020204030204" pitchFamily="34" charset="0"/>
              </a:rPr>
              <a:t>Проект сметных (плановых) назначений ПФХД </a:t>
            </a:r>
          </a:p>
        </p:txBody>
      </p:sp>
      <p:sp>
        <p:nvSpPr>
          <p:cNvPr id="44" name="Стрелка вправо 43"/>
          <p:cNvSpPr/>
          <p:nvPr/>
        </p:nvSpPr>
        <p:spPr>
          <a:xfrm rot="5400000">
            <a:off x="3932571" y="1778724"/>
            <a:ext cx="197378" cy="379874"/>
          </a:xfrm>
          <a:prstGeom prst="rightArrow">
            <a:avLst>
              <a:gd name="adj1" fmla="val 64254"/>
              <a:gd name="adj2" fmla="val 50000"/>
            </a:avLst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b="1" kern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79463" y="4228137"/>
            <a:ext cx="2636353" cy="208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solidFill>
                  <a:srgbClr val="008000"/>
                </a:solidFill>
                <a:latin typeface="Calibri" panose="020F0502020204030204" pitchFamily="34" charset="0"/>
              </a:rPr>
              <a:t>Расчетно-платежные документы</a:t>
            </a:r>
            <a:endParaRPr lang="ru-RU" sz="1200" b="1" kern="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Стрелка вправо 54"/>
          <p:cNvSpPr/>
          <p:nvPr/>
        </p:nvSpPr>
        <p:spPr>
          <a:xfrm>
            <a:off x="3007735" y="3620805"/>
            <a:ext cx="4403094" cy="168235"/>
          </a:xfrm>
          <a:prstGeom prst="rightArrow">
            <a:avLst>
              <a:gd name="adj1" fmla="val 64254"/>
              <a:gd name="adj2" fmla="val 50000"/>
            </a:avLst>
          </a:prstGeom>
          <a:solidFill>
            <a:schemeClr val="accent1">
              <a:lumMod val="90000"/>
            </a:schemeClr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b="1" kern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Стрелка вправо 64"/>
          <p:cNvSpPr/>
          <p:nvPr/>
        </p:nvSpPr>
        <p:spPr>
          <a:xfrm>
            <a:off x="3004652" y="3908837"/>
            <a:ext cx="4403094" cy="168235"/>
          </a:xfrm>
          <a:prstGeom prst="rightArrow">
            <a:avLst>
              <a:gd name="adj1" fmla="val 64254"/>
              <a:gd name="adj2" fmla="val 50000"/>
            </a:avLst>
          </a:prstGeom>
          <a:solidFill>
            <a:schemeClr val="accent1">
              <a:lumMod val="90000"/>
            </a:schemeClr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800" b="1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Стрелка вправо 73"/>
          <p:cNvSpPr/>
          <p:nvPr/>
        </p:nvSpPr>
        <p:spPr>
          <a:xfrm>
            <a:off x="2997717" y="4268877"/>
            <a:ext cx="4403094" cy="168235"/>
          </a:xfrm>
          <a:prstGeom prst="rightArrow">
            <a:avLst>
              <a:gd name="adj1" fmla="val 64254"/>
              <a:gd name="adj2" fmla="val 50000"/>
            </a:avLst>
          </a:prstGeom>
          <a:solidFill>
            <a:schemeClr val="accent1">
              <a:lumMod val="90000"/>
            </a:schemeClr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800" b="1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471351" y="5207219"/>
            <a:ext cx="1368152" cy="529924"/>
          </a:xfrm>
          <a:prstGeom prst="rect">
            <a:avLst/>
          </a:prstGeom>
          <a:solidFill>
            <a:srgbClr val="CCECFF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solidFill>
                  <a:srgbClr val="003C69"/>
                </a:solidFill>
                <a:latin typeface="Calibri" panose="020F0502020204030204" pitchFamily="34" charset="0"/>
              </a:rPr>
              <a:t>Право на принятие </a:t>
            </a:r>
            <a:r>
              <a:rPr lang="ru-RU" sz="1200" b="1" kern="0" dirty="0" err="1">
                <a:solidFill>
                  <a:srgbClr val="003C69"/>
                </a:solidFill>
                <a:latin typeface="Calibri" panose="020F0502020204030204" pitchFamily="34" charset="0"/>
              </a:rPr>
              <a:t>обяз</a:t>
            </a:r>
            <a:r>
              <a:rPr lang="ru-RU" sz="1200" b="1" kern="0" dirty="0">
                <a:solidFill>
                  <a:srgbClr val="003C69"/>
                </a:solidFill>
                <a:latin typeface="Calibri" panose="020F0502020204030204" pitchFamily="34" charset="0"/>
              </a:rPr>
              <a:t>-в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7461834" y="5813504"/>
            <a:ext cx="1368152" cy="252028"/>
          </a:xfrm>
          <a:prstGeom prst="rect">
            <a:avLst/>
          </a:prstGeom>
          <a:solidFill>
            <a:srgbClr val="CCECFF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solidFill>
                  <a:srgbClr val="003C69"/>
                </a:solidFill>
                <a:latin typeface="Calibri" panose="020F0502020204030204" pitchFamily="34" charset="0"/>
              </a:rPr>
              <a:t>Не исполнено ДО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7461834" y="6129300"/>
            <a:ext cx="1368152" cy="252028"/>
          </a:xfrm>
          <a:prstGeom prst="rect">
            <a:avLst/>
          </a:prstGeom>
          <a:solidFill>
            <a:srgbClr val="CCECFF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solidFill>
                  <a:srgbClr val="003C69"/>
                </a:solidFill>
                <a:latin typeface="Calibri" panose="020F0502020204030204" pitchFamily="34" charset="0"/>
              </a:rPr>
              <a:t>Не исполнено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221852" y="5229200"/>
            <a:ext cx="2189908" cy="1012091"/>
          </a:xfrm>
          <a:prstGeom prst="rect">
            <a:avLst/>
          </a:prstGeom>
          <a:solidFill>
            <a:srgbClr val="EAE0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i="1" kern="0" dirty="0">
                <a:solidFill>
                  <a:schemeClr val="accent2"/>
                </a:solidFill>
                <a:latin typeface="Calibri" panose="020F0502020204030204" pitchFamily="34" charset="0"/>
              </a:rPr>
              <a:t>Бухгалтерский учет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266731" y="5728337"/>
            <a:ext cx="2073021" cy="187097"/>
          </a:xfrm>
          <a:prstGeom prst="rect">
            <a:avLst/>
          </a:prstGeom>
          <a:solidFill>
            <a:srgbClr val="ADB563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/>
            <a:r>
              <a:rPr lang="ru-RU" sz="1200" kern="0" dirty="0" smtClean="0">
                <a:solidFill>
                  <a:srgbClr val="003C69"/>
                </a:solidFill>
                <a:latin typeface="Calibri" panose="020F0502020204030204" pitchFamily="34" charset="0"/>
              </a:rPr>
              <a:t>Обязательства</a:t>
            </a:r>
            <a:endParaRPr lang="ru-RU" sz="1200" kern="0" dirty="0">
              <a:solidFill>
                <a:srgbClr val="003C69"/>
              </a:solidFill>
              <a:latin typeface="Calibri" panose="020F0502020204030204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268611" y="5508625"/>
            <a:ext cx="2071141" cy="176821"/>
          </a:xfrm>
          <a:prstGeom prst="rect">
            <a:avLst/>
          </a:prstGeom>
          <a:solidFill>
            <a:srgbClr val="ADB563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/>
            <a:r>
              <a:rPr lang="ru-RU" sz="1200" kern="0" dirty="0">
                <a:solidFill>
                  <a:srgbClr val="003C69"/>
                </a:solidFill>
                <a:latin typeface="Calibri" panose="020F0502020204030204" pitchFamily="34" charset="0"/>
              </a:rPr>
              <a:t>Государственные контракты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266731" y="5958325"/>
            <a:ext cx="2073021" cy="187096"/>
          </a:xfrm>
          <a:prstGeom prst="rect">
            <a:avLst/>
          </a:prstGeom>
          <a:solidFill>
            <a:srgbClr val="ADB563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/>
            <a:r>
              <a:rPr lang="ru-RU" sz="1200" kern="0" dirty="0" smtClean="0">
                <a:solidFill>
                  <a:srgbClr val="003C69"/>
                </a:solidFill>
                <a:latin typeface="Calibri" panose="020F0502020204030204" pitchFamily="34" charset="0"/>
              </a:rPr>
              <a:t>Остатки средств по счетам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2483767" y="5504646"/>
            <a:ext cx="3085387" cy="732666"/>
          </a:xfrm>
          <a:prstGeom prst="rect">
            <a:avLst/>
          </a:prstGeom>
          <a:solidFill>
            <a:srgbClr val="EAE0B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kern="0" dirty="0">
                <a:solidFill>
                  <a:schemeClr val="accent2"/>
                </a:solidFill>
                <a:latin typeface="Calibri" panose="020F0502020204030204" pitchFamily="34" charset="0"/>
              </a:rPr>
              <a:t>Управление государственными закупками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2555776" y="5954344"/>
            <a:ext cx="2952328" cy="187098"/>
          </a:xfrm>
          <a:prstGeom prst="rect">
            <a:avLst/>
          </a:prstGeom>
          <a:solidFill>
            <a:srgbClr val="ADB563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/>
            <a:r>
              <a:rPr lang="ru-RU" sz="1200" kern="0" dirty="0" smtClean="0">
                <a:solidFill>
                  <a:srgbClr val="003C69"/>
                </a:solidFill>
                <a:latin typeface="Calibri" panose="020F0502020204030204" pitchFamily="34" charset="0"/>
              </a:rPr>
              <a:t>План государственных закупок</a:t>
            </a:r>
            <a:endParaRPr lang="ru-RU" sz="1200" kern="0" dirty="0">
              <a:solidFill>
                <a:srgbClr val="003C69"/>
              </a:solidFill>
              <a:latin typeface="Calibri" panose="020F0502020204030204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2555776" y="5724358"/>
            <a:ext cx="2952328" cy="187097"/>
          </a:xfrm>
          <a:prstGeom prst="rect">
            <a:avLst/>
          </a:prstGeom>
          <a:solidFill>
            <a:srgbClr val="ADB563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/>
            <a:r>
              <a:rPr lang="ru-RU" sz="1200" kern="0" dirty="0" smtClean="0">
                <a:solidFill>
                  <a:srgbClr val="003C69"/>
                </a:solidFill>
                <a:latin typeface="Calibri" panose="020F0502020204030204" pitchFamily="34" charset="0"/>
              </a:rPr>
              <a:t>Реестр государственных контрактов</a:t>
            </a:r>
            <a:endParaRPr lang="ru-RU" sz="1200" kern="0" dirty="0">
              <a:solidFill>
                <a:srgbClr val="003C69"/>
              </a:solidFill>
              <a:latin typeface="Calibri" panose="020F0502020204030204" pitchFamily="34" charset="0"/>
            </a:endParaRPr>
          </a:p>
        </p:txBody>
      </p:sp>
      <p:sp>
        <p:nvSpPr>
          <p:cNvPr id="104" name="Двойная стрелка влево/вправо 103"/>
          <p:cNvSpPr/>
          <p:nvPr/>
        </p:nvSpPr>
        <p:spPr>
          <a:xfrm flipH="1">
            <a:off x="2492100" y="5207219"/>
            <a:ext cx="4915645" cy="267320"/>
          </a:xfrm>
          <a:prstGeom prst="leftRightArrow">
            <a:avLst/>
          </a:prstGeom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Формирование и контроль</a:t>
            </a:r>
          </a:p>
        </p:txBody>
      </p:sp>
      <p:sp>
        <p:nvSpPr>
          <p:cNvPr id="105" name="Двойная стрелка влево/вправо 104"/>
          <p:cNvSpPr/>
          <p:nvPr/>
        </p:nvSpPr>
        <p:spPr>
          <a:xfrm flipH="1">
            <a:off x="5622042" y="5465936"/>
            <a:ext cx="1786732" cy="267320"/>
          </a:xfrm>
          <a:prstGeom prst="leftRightArrow">
            <a:avLst/>
          </a:prstGeom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Формирование и Контроль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051720" y="1189045"/>
            <a:ext cx="1296144" cy="683304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>
                <a:solidFill>
                  <a:srgbClr val="003C69"/>
                </a:solidFill>
                <a:latin typeface="Calibri" panose="020F0502020204030204" pitchFamily="34" charset="0"/>
              </a:rPr>
              <a:t>Управление государственными </a:t>
            </a:r>
            <a:r>
              <a:rPr lang="ru-RU" sz="1000" b="1" kern="0" dirty="0" smtClean="0">
                <a:solidFill>
                  <a:srgbClr val="003C69"/>
                </a:solidFill>
                <a:latin typeface="Calibri" panose="020F0502020204030204" pitchFamily="34" charset="0"/>
              </a:rPr>
              <a:t>закупками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 smtClean="0">
                <a:solidFill>
                  <a:srgbClr val="003C69"/>
                </a:solidFill>
                <a:latin typeface="Calibri" panose="020F0502020204030204" pitchFamily="34" charset="0"/>
              </a:rPr>
              <a:t> </a:t>
            </a:r>
            <a:r>
              <a:rPr lang="ru-RU" sz="1000" b="1" i="1" kern="0" dirty="0" smtClean="0">
                <a:solidFill>
                  <a:srgbClr val="FFC000"/>
                </a:solidFill>
                <a:latin typeface="Calibri" panose="020F0502020204030204" pitchFamily="34" charset="0"/>
              </a:rPr>
              <a:t>(выплаты)</a:t>
            </a:r>
            <a:endParaRPr lang="ru-RU" sz="1000" b="1" i="1" kern="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Стрелка вправо 38"/>
          <p:cNvSpPr/>
          <p:nvPr/>
        </p:nvSpPr>
        <p:spPr>
          <a:xfrm rot="5400000">
            <a:off x="2609490" y="1788640"/>
            <a:ext cx="197378" cy="379874"/>
          </a:xfrm>
          <a:prstGeom prst="rightArrow">
            <a:avLst>
              <a:gd name="adj1" fmla="val 64254"/>
              <a:gd name="adj2" fmla="val 50000"/>
            </a:avLst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b="1" kern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16390" y="1188961"/>
            <a:ext cx="1763322" cy="671094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>
                <a:solidFill>
                  <a:srgbClr val="003C69"/>
                </a:solidFill>
                <a:latin typeface="Calibri" panose="020F0502020204030204" pitchFamily="34" charset="0"/>
              </a:rPr>
              <a:t>Управление государственными </a:t>
            </a:r>
            <a:r>
              <a:rPr lang="ru-RU" sz="1000" b="1" kern="0" dirty="0" smtClean="0">
                <a:solidFill>
                  <a:srgbClr val="003C69"/>
                </a:solidFill>
                <a:latin typeface="Calibri" panose="020F0502020204030204" pitchFamily="34" charset="0"/>
              </a:rPr>
              <a:t>заданиями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 smtClean="0">
                <a:solidFill>
                  <a:srgbClr val="003C69"/>
                </a:solidFill>
                <a:latin typeface="Calibri" panose="020F0502020204030204" pitchFamily="34" charset="0"/>
              </a:rPr>
              <a:t> </a:t>
            </a:r>
            <a:r>
              <a:rPr lang="ru-RU" sz="1000" b="1" i="1" kern="0" dirty="0" smtClean="0">
                <a:solidFill>
                  <a:srgbClr val="00B0F0"/>
                </a:solidFill>
                <a:latin typeface="Calibri" panose="020F0502020204030204" pitchFamily="34" charset="0"/>
              </a:rPr>
              <a:t>(поступления </a:t>
            </a:r>
            <a:r>
              <a:rPr lang="ru-RU" sz="1000" b="1" i="1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/ </a:t>
            </a:r>
            <a:r>
              <a:rPr lang="ru-RU" sz="1000" b="1" i="1" kern="0" dirty="0">
                <a:solidFill>
                  <a:srgbClr val="FFC000"/>
                </a:solidFill>
                <a:latin typeface="Calibri" panose="020F0502020204030204" pitchFamily="34" charset="0"/>
              </a:rPr>
              <a:t>выплаты) </a:t>
            </a:r>
          </a:p>
        </p:txBody>
      </p:sp>
      <p:sp>
        <p:nvSpPr>
          <p:cNvPr id="42" name="Стрелка вправо 41"/>
          <p:cNvSpPr/>
          <p:nvPr/>
        </p:nvSpPr>
        <p:spPr>
          <a:xfrm rot="5400000">
            <a:off x="1107687" y="1778724"/>
            <a:ext cx="197378" cy="379874"/>
          </a:xfrm>
          <a:prstGeom prst="rightArrow">
            <a:avLst>
              <a:gd name="adj1" fmla="val 64254"/>
              <a:gd name="adj2" fmla="val 50000"/>
            </a:avLst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b="1" kern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419872" y="1188272"/>
            <a:ext cx="1081480" cy="68169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 smtClean="0">
                <a:solidFill>
                  <a:srgbClr val="003C69"/>
                </a:solidFill>
                <a:latin typeface="Calibri" panose="020F0502020204030204" pitchFamily="34" charset="0"/>
              </a:rPr>
              <a:t>Кадры и штатное расписание </a:t>
            </a:r>
            <a:r>
              <a:rPr lang="ru-RU" sz="1000" b="1" i="1" kern="0" dirty="0" smtClean="0">
                <a:solidFill>
                  <a:srgbClr val="FFC000"/>
                </a:solidFill>
                <a:latin typeface="Calibri" panose="020F0502020204030204" pitchFamily="34" charset="0"/>
              </a:rPr>
              <a:t>(выплаты</a:t>
            </a:r>
            <a:r>
              <a:rPr lang="ru-RU" sz="1000" b="1" i="1" kern="0" dirty="0">
                <a:solidFill>
                  <a:srgbClr val="FFC000"/>
                </a:solidFill>
                <a:latin typeface="Calibri" panose="020F0502020204030204" pitchFamily="34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200" b="1" kern="0" dirty="0">
              <a:solidFill>
                <a:srgbClr val="003C69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Стрелка вправо 44"/>
          <p:cNvSpPr/>
          <p:nvPr/>
        </p:nvSpPr>
        <p:spPr>
          <a:xfrm rot="5400000">
            <a:off x="5095296" y="1784518"/>
            <a:ext cx="197378" cy="379874"/>
          </a:xfrm>
          <a:prstGeom prst="rightArrow">
            <a:avLst>
              <a:gd name="adj1" fmla="val 64254"/>
              <a:gd name="adj2" fmla="val 50000"/>
            </a:avLst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b="1" kern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93086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611560" y="220578"/>
            <a:ext cx="75365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2000" b="1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000">
                <a:cs typeface="Arial" charset="0"/>
              </a:defRPr>
            </a:lvl2pPr>
            <a:lvl3pPr>
              <a:defRPr sz="2000">
                <a:cs typeface="Arial" charset="0"/>
              </a:defRPr>
            </a:lvl3pPr>
            <a:lvl4pPr>
              <a:defRPr sz="2000">
                <a:cs typeface="Arial" charset="0"/>
              </a:defRPr>
            </a:lvl4pPr>
            <a:lvl5pPr>
              <a:defRPr sz="2000">
                <a:cs typeface="Arial" charset="0"/>
              </a:defRPr>
            </a:lvl5pPr>
            <a:lvl6pPr>
              <a:defRPr sz="2000">
                <a:cs typeface="Arial" charset="0"/>
              </a:defRPr>
            </a:lvl6pPr>
            <a:lvl7pPr>
              <a:defRPr sz="2000">
                <a:cs typeface="Arial" charset="0"/>
              </a:defRPr>
            </a:lvl7pPr>
            <a:lvl8pPr>
              <a:defRPr sz="2000">
                <a:cs typeface="Arial" charset="0"/>
              </a:defRPr>
            </a:lvl8pPr>
            <a:lvl9pPr>
              <a:defRPr sz="2000">
                <a:cs typeface="Arial" charset="0"/>
              </a:defRPr>
            </a:lvl9pPr>
          </a:lstStyle>
          <a:p>
            <a:pPr algn="ctr"/>
            <a:r>
              <a:rPr lang="ru-RU" dirty="0" smtClean="0"/>
              <a:t>Блок – схема </a:t>
            </a:r>
            <a:r>
              <a:rPr lang="ru-RU" u="sng" dirty="0" smtClean="0"/>
              <a:t>планирования </a:t>
            </a:r>
            <a:r>
              <a:rPr lang="ru-RU" dirty="0" smtClean="0"/>
              <a:t>Плана ФХД учреждением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08720"/>
            <a:ext cx="9144000" cy="5832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25344"/>
            <a:ext cx="9144000" cy="338554"/>
          </a:xfrm>
          <a:prstGeom prst="rect">
            <a:avLst/>
          </a:prstGeom>
          <a:solidFill>
            <a:srgbClr val="A5A5F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И   с   п   о   л   н   е   н   и   е     П   Ф   Х   Д</a:t>
            </a:r>
            <a:endParaRPr lang="ru-RU" sz="1600" b="1" dirty="0"/>
          </a:p>
        </p:txBody>
      </p:sp>
    </p:spTree>
    <p:extLst>
      <p:ext uri="{BB962C8B-B14F-4D97-AF65-F5344CB8AC3E}">
        <p14:creationId xmlns="" xmlns:p14="http://schemas.microsoft.com/office/powerpoint/2010/main" val="32087506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611560" y="220578"/>
            <a:ext cx="75365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2000" b="1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000">
                <a:cs typeface="Arial" charset="0"/>
              </a:defRPr>
            </a:lvl2pPr>
            <a:lvl3pPr>
              <a:defRPr sz="2000">
                <a:cs typeface="Arial" charset="0"/>
              </a:defRPr>
            </a:lvl3pPr>
            <a:lvl4pPr>
              <a:defRPr sz="2000">
                <a:cs typeface="Arial" charset="0"/>
              </a:defRPr>
            </a:lvl4pPr>
            <a:lvl5pPr>
              <a:defRPr sz="2000">
                <a:cs typeface="Arial" charset="0"/>
              </a:defRPr>
            </a:lvl5pPr>
            <a:lvl6pPr>
              <a:defRPr sz="2000">
                <a:cs typeface="Arial" charset="0"/>
              </a:defRPr>
            </a:lvl6pPr>
            <a:lvl7pPr>
              <a:defRPr sz="2000">
                <a:cs typeface="Arial" charset="0"/>
              </a:defRPr>
            </a:lvl7pPr>
            <a:lvl8pPr>
              <a:defRPr sz="2000">
                <a:cs typeface="Arial" charset="0"/>
              </a:defRPr>
            </a:lvl8pPr>
            <a:lvl9pPr>
              <a:defRPr sz="2000">
                <a:cs typeface="Arial" charset="0"/>
              </a:defRPr>
            </a:lvl9pPr>
          </a:lstStyle>
          <a:p>
            <a:pPr algn="ctr"/>
            <a:r>
              <a:rPr lang="ru-RU" dirty="0" smtClean="0"/>
              <a:t>Блок – схема </a:t>
            </a:r>
            <a:r>
              <a:rPr lang="ru-RU" u="sng" dirty="0" smtClean="0"/>
              <a:t>исполнения </a:t>
            </a:r>
            <a:r>
              <a:rPr lang="ru-RU" dirty="0" smtClean="0"/>
              <a:t>Плана ФХД учреждением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08720"/>
            <a:ext cx="9144000" cy="4909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/>
          <a:srcRect t="3374"/>
          <a:stretch/>
        </p:blipFill>
        <p:spPr>
          <a:xfrm>
            <a:off x="0" y="1401661"/>
            <a:ext cx="9144000" cy="54563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2934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539552" y="29912"/>
            <a:ext cx="75365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2000" b="1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000">
                <a:cs typeface="Arial" charset="0"/>
              </a:defRPr>
            </a:lvl2pPr>
            <a:lvl3pPr>
              <a:defRPr sz="2000">
                <a:cs typeface="Arial" charset="0"/>
              </a:defRPr>
            </a:lvl3pPr>
            <a:lvl4pPr>
              <a:defRPr sz="2000">
                <a:cs typeface="Arial" charset="0"/>
              </a:defRPr>
            </a:lvl4pPr>
            <a:lvl5pPr>
              <a:defRPr sz="2000">
                <a:cs typeface="Arial" charset="0"/>
              </a:defRPr>
            </a:lvl5pPr>
            <a:lvl6pPr>
              <a:defRPr sz="2000">
                <a:cs typeface="Arial" charset="0"/>
              </a:defRPr>
            </a:lvl6pPr>
            <a:lvl7pPr>
              <a:defRPr sz="2000">
                <a:cs typeface="Arial" charset="0"/>
              </a:defRPr>
            </a:lvl7pPr>
            <a:lvl8pPr>
              <a:defRPr sz="2000">
                <a:cs typeface="Arial" charset="0"/>
              </a:defRPr>
            </a:lvl8pPr>
            <a:lvl9pPr>
              <a:defRPr sz="2000">
                <a:cs typeface="Arial" charset="0"/>
              </a:defRPr>
            </a:lvl9pPr>
          </a:lstStyle>
          <a:p>
            <a:pPr algn="ctr"/>
            <a:r>
              <a:rPr lang="ru-RU" dirty="0"/>
              <a:t>Блок – схема </a:t>
            </a:r>
            <a:r>
              <a:rPr lang="ru-RU" dirty="0" smtClean="0"/>
              <a:t>взаимодействия ОИВ и Учреждения </a:t>
            </a:r>
          </a:p>
          <a:p>
            <a:pPr algn="ctr"/>
            <a:r>
              <a:rPr lang="ru-RU" dirty="0" smtClean="0"/>
              <a:t>по  </a:t>
            </a:r>
            <a:r>
              <a:rPr lang="ru-RU" u="sng" dirty="0" smtClean="0"/>
              <a:t>созданию</a:t>
            </a:r>
            <a:r>
              <a:rPr lang="ru-RU" dirty="0" smtClean="0"/>
              <a:t> плана ФХД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876527"/>
            <a:ext cx="8856556" cy="5949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1916832"/>
            <a:ext cx="1800200" cy="615553"/>
          </a:xfrm>
          <a:prstGeom prst="rect">
            <a:avLst/>
          </a:prstGeom>
          <a:noFill/>
          <a:ln w="19050"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Ведутся работы: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marL="171450" indent="-171450">
              <a:buFontTx/>
              <a:buChar char="-"/>
            </a:pPr>
            <a:r>
              <a:rPr lang="ru-RU" sz="1000" b="1" dirty="0" smtClean="0">
                <a:solidFill>
                  <a:srgbClr val="002060"/>
                </a:solidFill>
              </a:rPr>
              <a:t>М и н з д р а в</a:t>
            </a:r>
          </a:p>
          <a:p>
            <a:pPr marL="171450" indent="-171450">
              <a:buFontTx/>
              <a:buChar char="-"/>
            </a:pPr>
            <a:r>
              <a:rPr lang="ru-RU" sz="1000" b="1" dirty="0" smtClean="0">
                <a:solidFill>
                  <a:srgbClr val="002060"/>
                </a:solidFill>
              </a:rPr>
              <a:t>Ф А Н О</a:t>
            </a:r>
            <a:endParaRPr lang="ru-RU" sz="1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6136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539552" y="29912"/>
            <a:ext cx="75365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2000" b="1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000">
                <a:cs typeface="Arial" charset="0"/>
              </a:defRPr>
            </a:lvl2pPr>
            <a:lvl3pPr>
              <a:defRPr sz="2000">
                <a:cs typeface="Arial" charset="0"/>
              </a:defRPr>
            </a:lvl3pPr>
            <a:lvl4pPr>
              <a:defRPr sz="2000">
                <a:cs typeface="Arial" charset="0"/>
              </a:defRPr>
            </a:lvl4pPr>
            <a:lvl5pPr>
              <a:defRPr sz="2000">
                <a:cs typeface="Arial" charset="0"/>
              </a:defRPr>
            </a:lvl5pPr>
            <a:lvl6pPr>
              <a:defRPr sz="2000">
                <a:cs typeface="Arial" charset="0"/>
              </a:defRPr>
            </a:lvl6pPr>
            <a:lvl7pPr>
              <a:defRPr sz="2000">
                <a:cs typeface="Arial" charset="0"/>
              </a:defRPr>
            </a:lvl7pPr>
            <a:lvl8pPr>
              <a:defRPr sz="2000">
                <a:cs typeface="Arial" charset="0"/>
              </a:defRPr>
            </a:lvl8pPr>
            <a:lvl9pPr>
              <a:defRPr sz="2000">
                <a:cs typeface="Arial" charset="0"/>
              </a:defRPr>
            </a:lvl9pPr>
          </a:lstStyle>
          <a:p>
            <a:pPr algn="ctr"/>
            <a:r>
              <a:rPr lang="ru-RU" dirty="0"/>
              <a:t>Блок – схема </a:t>
            </a:r>
            <a:r>
              <a:rPr lang="ru-RU" dirty="0" smtClean="0"/>
              <a:t>взаимодействия ОИВ и Учреждения </a:t>
            </a:r>
          </a:p>
          <a:p>
            <a:pPr algn="ctr"/>
            <a:r>
              <a:rPr lang="ru-RU" dirty="0" smtClean="0"/>
              <a:t>по  </a:t>
            </a:r>
            <a:r>
              <a:rPr lang="ru-RU" u="sng" dirty="0" smtClean="0"/>
              <a:t>исполнению</a:t>
            </a:r>
            <a:r>
              <a:rPr lang="ru-RU" dirty="0" smtClean="0"/>
              <a:t> плана ФХД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267" y="880922"/>
            <a:ext cx="8800491" cy="550031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rcRect b="1513"/>
          <a:stretch/>
        </p:blipFill>
        <p:spPr>
          <a:xfrm>
            <a:off x="126266" y="1377707"/>
            <a:ext cx="8800491" cy="5435669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3224205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/>
          <p:cNvSpPr txBox="1">
            <a:spLocks noChangeArrowheads="1"/>
          </p:cNvSpPr>
          <p:nvPr/>
        </p:nvSpPr>
        <p:spPr>
          <a:xfrm>
            <a:off x="107504" y="188640"/>
            <a:ext cx="8136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2000" b="1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000">
                <a:cs typeface="Arial" charset="0"/>
              </a:defRPr>
            </a:lvl2pPr>
            <a:lvl3pPr>
              <a:defRPr sz="2000">
                <a:cs typeface="Arial" charset="0"/>
              </a:defRPr>
            </a:lvl3pPr>
            <a:lvl4pPr>
              <a:defRPr sz="2000">
                <a:cs typeface="Arial" charset="0"/>
              </a:defRPr>
            </a:lvl4pPr>
            <a:lvl5pPr>
              <a:defRPr sz="2000">
                <a:cs typeface="Arial" charset="0"/>
              </a:defRPr>
            </a:lvl5pPr>
            <a:lvl6pPr>
              <a:defRPr sz="2000">
                <a:cs typeface="Arial" charset="0"/>
              </a:defRPr>
            </a:lvl6pPr>
            <a:lvl7pPr>
              <a:defRPr sz="2000">
                <a:cs typeface="Arial" charset="0"/>
              </a:defRPr>
            </a:lvl7pPr>
            <a:lvl8pPr>
              <a:defRPr sz="2000">
                <a:cs typeface="Arial" charset="0"/>
              </a:defRPr>
            </a:lvl8pPr>
            <a:lvl9pPr>
              <a:defRPr sz="2000">
                <a:cs typeface="Arial" charset="0"/>
              </a:defRPr>
            </a:lvl9pPr>
          </a:lstStyle>
          <a:p>
            <a:pPr algn="ctr"/>
            <a:r>
              <a:rPr lang="ru-RU" dirty="0" smtClean="0"/>
              <a:t>Создание плана ФХД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908720"/>
            <a:ext cx="8928992" cy="4477826"/>
          </a:xfrm>
          <a:prstGeom prst="rect">
            <a:avLst/>
          </a:prstGeom>
          <a:ln w="12700">
            <a:solidFill>
              <a:srgbClr val="008000"/>
            </a:solidFill>
          </a:ln>
        </p:spPr>
      </p:pic>
      <p:pic>
        <p:nvPicPr>
          <p:cNvPr id="1038" name="Picture 14" descr="C:\Users\Pismenuk\AppData\Local\Temp\SNAGHTML4e8e7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191" y="2132856"/>
            <a:ext cx="2086826" cy="3779912"/>
          </a:xfrm>
          <a:prstGeom prst="rect">
            <a:avLst/>
          </a:prstGeom>
          <a:noFill/>
          <a:ln w="9525">
            <a:solidFill>
              <a:srgbClr val="008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1382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17872</TotalTime>
  <Words>1777</Words>
  <Application>Microsoft Office PowerPoint</Application>
  <PresentationFormat>Экран (4:3)</PresentationFormat>
  <Paragraphs>481</Paragraphs>
  <Slides>32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@home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</dc:creator>
  <cp:lastModifiedBy>krutskih</cp:lastModifiedBy>
  <cp:revision>1596</cp:revision>
  <dcterms:created xsi:type="dcterms:W3CDTF">2013-03-07T14:36:16Z</dcterms:created>
  <dcterms:modified xsi:type="dcterms:W3CDTF">2018-05-16T12:51:43Z</dcterms:modified>
</cp:coreProperties>
</file>