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8" r:id="rId4"/>
    <p:sldId id="265" r:id="rId5"/>
    <p:sldId id="266" r:id="rId6"/>
    <p:sldId id="260" r:id="rId7"/>
    <p:sldId id="268" r:id="rId8"/>
    <p:sldId id="269" r:id="rId9"/>
    <p:sldId id="271" r:id="rId10"/>
    <p:sldId id="286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821"/>
    <a:srgbClr val="B45C04"/>
    <a:srgbClr val="8F4903"/>
    <a:srgbClr val="FA8006"/>
    <a:srgbClr val="760000"/>
    <a:srgbClr val="554BD1"/>
    <a:srgbClr val="00E66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8629" autoAdjust="0"/>
  </p:normalViewPr>
  <p:slideViewPr>
    <p:cSldViewPr>
      <p:cViewPr varScale="1">
        <p:scale>
          <a:sx n="84" d="100"/>
          <a:sy n="84" d="100"/>
        </p:scale>
        <p:origin x="-132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28575" cap="rnd">
              <a:solidFill>
                <a:srgbClr val="17467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xVal>
          <c:yVal>
            <c:numRef>
              <c:f>Sheet1!$B$2:$B$37</c:f>
              <c:numCache>
                <c:formatCode>#,##0.00</c:formatCode>
                <c:ptCount val="36"/>
                <c:pt idx="0">
                  <c:v>72290.778500000015</c:v>
                </c:pt>
                <c:pt idx="1">
                  <c:v>80190.694999999992</c:v>
                </c:pt>
                <c:pt idx="2">
                  <c:v>85247.375000000087</c:v>
                </c:pt>
                <c:pt idx="3">
                  <c:v>117730.25599999999</c:v>
                </c:pt>
                <c:pt idx="4">
                  <c:v>127233.79520000001</c:v>
                </c:pt>
                <c:pt idx="5">
                  <c:v>105337.43825000001</c:v>
                </c:pt>
                <c:pt idx="6">
                  <c:v>80196.365000000005</c:v>
                </c:pt>
                <c:pt idx="7">
                  <c:v>88062.577400000024</c:v>
                </c:pt>
                <c:pt idx="8">
                  <c:v>102941.24449999999</c:v>
                </c:pt>
                <c:pt idx="9">
                  <c:v>79972.749499999991</c:v>
                </c:pt>
                <c:pt idx="10">
                  <c:v>84432.171500000026</c:v>
                </c:pt>
                <c:pt idx="11">
                  <c:v>76638.247999999978</c:v>
                </c:pt>
                <c:pt idx="12">
                  <c:v>85924.118000000002</c:v>
                </c:pt>
                <c:pt idx="13">
                  <c:v>84383.727500000008</c:v>
                </c:pt>
                <c:pt idx="14">
                  <c:v>85234.880000000005</c:v>
                </c:pt>
                <c:pt idx="15">
                  <c:v>90244.61</c:v>
                </c:pt>
                <c:pt idx="16">
                  <c:v>90575.345000000001</c:v>
                </c:pt>
                <c:pt idx="17">
                  <c:v>87185.36</c:v>
                </c:pt>
                <c:pt idx="18">
                  <c:v>110271.845</c:v>
                </c:pt>
                <c:pt idx="19">
                  <c:v>86272.415000000008</c:v>
                </c:pt>
                <c:pt idx="20">
                  <c:v>82445.119999999995</c:v>
                </c:pt>
                <c:pt idx="21">
                  <c:v>74000.63</c:v>
                </c:pt>
                <c:pt idx="22">
                  <c:v>71543.180000000022</c:v>
                </c:pt>
                <c:pt idx="23">
                  <c:v>71340.305000000022</c:v>
                </c:pt>
                <c:pt idx="24">
                  <c:v>89703.049999999988</c:v>
                </c:pt>
                <c:pt idx="25">
                  <c:v>103174.38727250003</c:v>
                </c:pt>
                <c:pt idx="26">
                  <c:v>130981.14032000002</c:v>
                </c:pt>
                <c:pt idx="27">
                  <c:v>122488.93183999992</c:v>
                </c:pt>
                <c:pt idx="28">
                  <c:v>84867.904999999999</c:v>
                </c:pt>
                <c:pt idx="29">
                  <c:v>89491.520000000004</c:v>
                </c:pt>
                <c:pt idx="30">
                  <c:v>86113.175000000076</c:v>
                </c:pt>
                <c:pt idx="31">
                  <c:v>83474.180000000022</c:v>
                </c:pt>
                <c:pt idx="32">
                  <c:v>105375.28985000002</c:v>
                </c:pt>
                <c:pt idx="33">
                  <c:v>77276.705000000002</c:v>
                </c:pt>
                <c:pt idx="34">
                  <c:v>78882.290000000008</c:v>
                </c:pt>
                <c:pt idx="35">
                  <c:v>83071.31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791-404B-B513-A03AAFAF63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Var1</c:v>
                </c:pt>
              </c:strCache>
            </c:strRef>
          </c:tx>
          <c:spPr>
            <a:ln w="28575" cap="rnd">
              <a:solidFill>
                <a:srgbClr val="2C2E35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xVal>
          <c:yVal>
            <c:numRef>
              <c:f>Sheet1!$C$2:$C$37</c:f>
              <c:numCache>
                <c:formatCode>#,##0</c:formatCode>
                <c:ptCount val="36"/>
                <c:pt idx="0">
                  <c:v>1091.2454560000001</c:v>
                </c:pt>
                <c:pt idx="1">
                  <c:v>1649.6374399999977</c:v>
                </c:pt>
                <c:pt idx="2">
                  <c:v>2135.0787199999995</c:v>
                </c:pt>
                <c:pt idx="3">
                  <c:v>17053.500171760421</c:v>
                </c:pt>
                <c:pt idx="4">
                  <c:v>20661.771254098414</c:v>
                </c:pt>
                <c:pt idx="5">
                  <c:v>12711.424278329014</c:v>
                </c:pt>
                <c:pt idx="6">
                  <c:v>1862.7272</c:v>
                </c:pt>
                <c:pt idx="7">
                  <c:v>2137.7817920000002</c:v>
                </c:pt>
                <c:pt idx="8">
                  <c:v>3328.0751600000012</c:v>
                </c:pt>
                <c:pt idx="9">
                  <c:v>1462.9717376000003</c:v>
                </c:pt>
                <c:pt idx="10">
                  <c:v>1805.4553472</c:v>
                </c:pt>
                <c:pt idx="11">
                  <c:v>1206.8820224000008</c:v>
                </c:pt>
                <c:pt idx="12">
                  <c:v>1920.0368384000001</c:v>
                </c:pt>
                <c:pt idx="13">
                  <c:v>1801.7348479999996</c:v>
                </c:pt>
                <c:pt idx="14">
                  <c:v>1867.1033599999994</c:v>
                </c:pt>
                <c:pt idx="15">
                  <c:v>2312.3443999999995</c:v>
                </c:pt>
                <c:pt idx="16">
                  <c:v>2338.8032000000012</c:v>
                </c:pt>
                <c:pt idx="17">
                  <c:v>2067.6043999999993</c:v>
                </c:pt>
                <c:pt idx="18">
                  <c:v>3914.5231999999992</c:v>
                </c:pt>
                <c:pt idx="19">
                  <c:v>1143.348256</c:v>
                </c:pt>
                <c:pt idx="20">
                  <c:v>1866.0622399999984</c:v>
                </c:pt>
                <c:pt idx="21">
                  <c:v>1055.391199999998</c:v>
                </c:pt>
                <c:pt idx="22">
                  <c:v>2700.4760000000001</c:v>
                </c:pt>
                <c:pt idx="23">
                  <c:v>1059.2</c:v>
                </c:pt>
                <c:pt idx="24">
                  <c:v>7378.2646255201844</c:v>
                </c:pt>
                <c:pt idx="25">
                  <c:v>11900.164495348528</c:v>
                </c:pt>
                <c:pt idx="26">
                  <c:v>22106.310280131642</c:v>
                </c:pt>
                <c:pt idx="27">
                  <c:v>19403.291499281469</c:v>
                </c:pt>
                <c:pt idx="28">
                  <c:v>1882.2080000000001</c:v>
                </c:pt>
                <c:pt idx="29">
                  <c:v>8864.9511669687836</c:v>
                </c:pt>
                <c:pt idx="30">
                  <c:v>1981.8295999999991</c:v>
                </c:pt>
                <c:pt idx="31">
                  <c:v>1770.71</c:v>
                </c:pt>
                <c:pt idx="32">
                  <c:v>3522.7987879999987</c:v>
                </c:pt>
                <c:pt idx="33">
                  <c:v>1591.52</c:v>
                </c:pt>
                <c:pt idx="34">
                  <c:v>1805.5979999999995</c:v>
                </c:pt>
                <c:pt idx="35">
                  <c:v>2364.1339999999996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791-404B-B513-A03AAFAF63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Var2</c:v>
                </c:pt>
              </c:strCache>
            </c:strRef>
          </c:tx>
          <c:spPr>
            <a:ln w="28575" cap="rnd">
              <a:solidFill>
                <a:srgbClr val="8F000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xVal>
          <c:yVal>
            <c:numRef>
              <c:f>Sheet1!$D$2:$D$37</c:f>
              <c:numCache>
                <c:formatCode>#,##0</c:formatCode>
                <c:ptCount val="36"/>
                <c:pt idx="0">
                  <c:v>19815.305</c:v>
                </c:pt>
                <c:pt idx="1">
                  <c:v>20995.15266666664</c:v>
                </c:pt>
                <c:pt idx="2">
                  <c:v>22876.444000000021</c:v>
                </c:pt>
                <c:pt idx="3">
                  <c:v>21784.407999999999</c:v>
                </c:pt>
                <c:pt idx="4">
                  <c:v>23492.800999999996</c:v>
                </c:pt>
                <c:pt idx="5">
                  <c:v>25285.046666666662</c:v>
                </c:pt>
                <c:pt idx="6">
                  <c:v>23989.946000000022</c:v>
                </c:pt>
                <c:pt idx="7">
                  <c:v>21482.142666666656</c:v>
                </c:pt>
                <c:pt idx="8">
                  <c:v>20087.111999999979</c:v>
                </c:pt>
                <c:pt idx="9">
                  <c:v>21491.436666666657</c:v>
                </c:pt>
                <c:pt idx="10">
                  <c:v>21196.274333333316</c:v>
                </c:pt>
                <c:pt idx="11">
                  <c:v>19482.405999999999</c:v>
                </c:pt>
                <c:pt idx="12">
                  <c:v>21414.806</c:v>
                </c:pt>
                <c:pt idx="13">
                  <c:v>25298.343000000001</c:v>
                </c:pt>
                <c:pt idx="14">
                  <c:v>28344.296999999999</c:v>
                </c:pt>
                <c:pt idx="15">
                  <c:v>28187.110666666631</c:v>
                </c:pt>
                <c:pt idx="16">
                  <c:v>27371.235000000001</c:v>
                </c:pt>
                <c:pt idx="17">
                  <c:v>31793.258532089887</c:v>
                </c:pt>
                <c:pt idx="18">
                  <c:v>48476.648287919561</c:v>
                </c:pt>
                <c:pt idx="19">
                  <c:v>31686.618070466648</c:v>
                </c:pt>
                <c:pt idx="20">
                  <c:v>22923.497955608564</c:v>
                </c:pt>
                <c:pt idx="21">
                  <c:v>23590.676796645814</c:v>
                </c:pt>
                <c:pt idx="22">
                  <c:v>20946.410217486304</c:v>
                </c:pt>
                <c:pt idx="23">
                  <c:v>19848.749848212865</c:v>
                </c:pt>
                <c:pt idx="24">
                  <c:v>24842.736333333316</c:v>
                </c:pt>
                <c:pt idx="25">
                  <c:v>26973.591333333316</c:v>
                </c:pt>
                <c:pt idx="26">
                  <c:v>29422.400000000001</c:v>
                </c:pt>
                <c:pt idx="27">
                  <c:v>27586.056333333316</c:v>
                </c:pt>
                <c:pt idx="28">
                  <c:v>28186.726999999999</c:v>
                </c:pt>
                <c:pt idx="29">
                  <c:v>29025.043666666657</c:v>
                </c:pt>
                <c:pt idx="30">
                  <c:v>28844.240333333317</c:v>
                </c:pt>
                <c:pt idx="31">
                  <c:v>26603.13466666664</c:v>
                </c:pt>
                <c:pt idx="32">
                  <c:v>27214.528666666662</c:v>
                </c:pt>
                <c:pt idx="33">
                  <c:v>29314.601000000002</c:v>
                </c:pt>
                <c:pt idx="34">
                  <c:v>28636.889666666648</c:v>
                </c:pt>
                <c:pt idx="35">
                  <c:v>27139.148000000001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F791-404B-B513-A03AAFAF63B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Var3</c:v>
                </c:pt>
              </c:strCache>
            </c:strRef>
          </c:tx>
          <c:spPr>
            <a:ln w="28575" cap="rnd">
              <a:solidFill>
                <a:srgbClr val="FF2F2F"/>
              </a:solidFill>
              <a:round/>
            </a:ln>
            <a:effectLst/>
          </c:spPr>
          <c:marker>
            <c:symbol val="none"/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</c:numCache>
            </c:numRef>
          </c:xVal>
          <c:yVal>
            <c:numRef>
              <c:f>Sheet1!$E$2:$E$37</c:f>
              <c:numCache>
                <c:formatCode>#,##0</c:formatCode>
                <c:ptCount val="36"/>
                <c:pt idx="0">
                  <c:v>49108.380511292147</c:v>
                </c:pt>
                <c:pt idx="1">
                  <c:v>53299.461515931922</c:v>
                </c:pt>
                <c:pt idx="2">
                  <c:v>52267.232904946381</c:v>
                </c:pt>
                <c:pt idx="3">
                  <c:v>51730.628296091083</c:v>
                </c:pt>
                <c:pt idx="4">
                  <c:v>54620.149892352041</c:v>
                </c:pt>
                <c:pt idx="5">
                  <c:v>50796.188543279699</c:v>
                </c:pt>
                <c:pt idx="6">
                  <c:v>53307.515341279941</c:v>
                </c:pt>
                <c:pt idx="7">
                  <c:v>55856.002570794393</c:v>
                </c:pt>
                <c:pt idx="8">
                  <c:v>66878.053360663893</c:v>
                </c:pt>
                <c:pt idx="9">
                  <c:v>49263.950907360493</c:v>
                </c:pt>
                <c:pt idx="10">
                  <c:v>51251.127795498622</c:v>
                </c:pt>
                <c:pt idx="11">
                  <c:v>48372.854068176341</c:v>
                </c:pt>
                <c:pt idx="12">
                  <c:v>53118.636168058481</c:v>
                </c:pt>
                <c:pt idx="13">
                  <c:v>51191.071673946542</c:v>
                </c:pt>
                <c:pt idx="14">
                  <c:v>52251.580301318667</c:v>
                </c:pt>
                <c:pt idx="15">
                  <c:v>53485.155186761054</c:v>
                </c:pt>
                <c:pt idx="16">
                  <c:v>55274.117057769196</c:v>
                </c:pt>
                <c:pt idx="17">
                  <c:v>52809.440046550182</c:v>
                </c:pt>
                <c:pt idx="18">
                  <c:v>55294.539052618595</c:v>
                </c:pt>
                <c:pt idx="19">
                  <c:v>53559.611818638201</c:v>
                </c:pt>
                <c:pt idx="20">
                  <c:v>48817.845395415257</c:v>
                </c:pt>
                <c:pt idx="21">
                  <c:v>51771.685626364757</c:v>
                </c:pt>
                <c:pt idx="22">
                  <c:v>49763.14492415222</c:v>
                </c:pt>
                <c:pt idx="23">
                  <c:v>49439.638513595761</c:v>
                </c:pt>
                <c:pt idx="24">
                  <c:v>54403.873858318213</c:v>
                </c:pt>
                <c:pt idx="25">
                  <c:v>51361.658792778551</c:v>
                </c:pt>
                <c:pt idx="26">
                  <c:v>49997.317297770569</c:v>
                </c:pt>
                <c:pt idx="27">
                  <c:v>50410.907947145119</c:v>
                </c:pt>
                <c:pt idx="28">
                  <c:v>51792.954298058423</c:v>
                </c:pt>
                <c:pt idx="29">
                  <c:v>50937.195765974247</c:v>
                </c:pt>
                <c:pt idx="30">
                  <c:v>53357.764508829205</c:v>
                </c:pt>
                <c:pt idx="31">
                  <c:v>50070.305447640596</c:v>
                </c:pt>
                <c:pt idx="32">
                  <c:v>70646.053402990961</c:v>
                </c:pt>
                <c:pt idx="33">
                  <c:v>52964.777958348808</c:v>
                </c:pt>
                <c:pt idx="34">
                  <c:v>55402.92680198318</c:v>
                </c:pt>
                <c:pt idx="35">
                  <c:v>53335.807286493517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F791-404B-B513-A03AAFAF63BD}"/>
            </c:ext>
          </c:extLst>
        </c:ser>
        <c:axId val="129514880"/>
        <c:axId val="129549440"/>
      </c:scatterChart>
      <c:valAx>
        <c:axId val="129514880"/>
        <c:scaling>
          <c:orientation val="minMax"/>
          <c:max val="36"/>
          <c:min val="1"/>
        </c:scaling>
        <c:axPos val="b"/>
        <c:numFmt formatCode="General" sourceLinked="1"/>
        <c:majorTickMark val="none"/>
        <c:tickLblPos val="none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549440"/>
        <c:crosses val="autoZero"/>
        <c:crossBetween val="midCat"/>
      </c:valAx>
      <c:valAx>
        <c:axId val="129549440"/>
        <c:scaling>
          <c:orientation val="minMax"/>
          <c:max val="133000"/>
          <c:min val="0"/>
        </c:scaling>
        <c:axPos val="l"/>
        <c:numFmt formatCode="#,##0.00" sourceLinked="1"/>
        <c:maj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5148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>
        <a:lumMod val="95000"/>
      </a:schemeClr>
    </a:solidFill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Моделирование!$C$2</c:f>
              <c:strCache>
                <c:ptCount val="1"/>
                <c:pt idx="0">
                  <c:v>факт</c:v>
                </c:pt>
              </c:strCache>
            </c:strRef>
          </c:tx>
          <c:spPr>
            <a:ln w="28575" cap="rnd">
              <a:solidFill>
                <a:srgbClr val="174671"/>
              </a:solidFill>
              <a:round/>
            </a:ln>
            <a:effectLst/>
          </c:spPr>
          <c:marker>
            <c:symbol val="none"/>
          </c:marker>
          <c:cat>
            <c:multiLvlStrRef>
              <c:f>Моделирование!$A$3:$B$29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2016</c:v>
                  </c:pt>
                  <c:pt idx="12">
                    <c:v>2017</c:v>
                  </c:pt>
                  <c:pt idx="24">
                    <c:v>2018</c:v>
                  </c:pt>
                </c:lvl>
              </c:multiLvlStrCache>
            </c:multiLvlStrRef>
          </c:cat>
          <c:val>
            <c:numRef>
              <c:f>Моделирование!$C$3:$C$29</c:f>
              <c:numCache>
                <c:formatCode>_-* #\ ##0\ _₽_-;\-* #\ ##0\ _₽_-;_-* "-"??\ _₽_-;_-@_-</c:formatCode>
                <c:ptCount val="27"/>
                <c:pt idx="0">
                  <c:v>368</c:v>
                </c:pt>
                <c:pt idx="1">
                  <c:v>714</c:v>
                </c:pt>
                <c:pt idx="2">
                  <c:v>693</c:v>
                </c:pt>
                <c:pt idx="3">
                  <c:v>769</c:v>
                </c:pt>
                <c:pt idx="4">
                  <c:v>721</c:v>
                </c:pt>
                <c:pt idx="5">
                  <c:v>814</c:v>
                </c:pt>
                <c:pt idx="6">
                  <c:v>866</c:v>
                </c:pt>
                <c:pt idx="7">
                  <c:v>897</c:v>
                </c:pt>
                <c:pt idx="8">
                  <c:v>1174</c:v>
                </c:pt>
                <c:pt idx="9">
                  <c:v>1440</c:v>
                </c:pt>
                <c:pt idx="10">
                  <c:v>1524</c:v>
                </c:pt>
                <c:pt idx="11">
                  <c:v>1721</c:v>
                </c:pt>
                <c:pt idx="12">
                  <c:v>643</c:v>
                </c:pt>
                <c:pt idx="13">
                  <c:v>950</c:v>
                </c:pt>
                <c:pt idx="14">
                  <c:v>1067</c:v>
                </c:pt>
                <c:pt idx="15">
                  <c:v>1026</c:v>
                </c:pt>
                <c:pt idx="16">
                  <c:v>951</c:v>
                </c:pt>
                <c:pt idx="17">
                  <c:v>1001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75-4E20-85C1-529FB1D215CC}"/>
            </c:ext>
          </c:extLst>
        </c:ser>
        <c:ser>
          <c:idx val="1"/>
          <c:order val="1"/>
          <c:tx>
            <c:strRef>
              <c:f>Моделирование!$D$2</c:f>
              <c:strCache>
                <c:ptCount val="1"/>
                <c:pt idx="0">
                  <c:v>прогноз</c:v>
                </c:pt>
              </c:strCache>
            </c:strRef>
          </c:tx>
          <c:spPr>
            <a:ln w="28575" cap="rnd">
              <a:solidFill>
                <a:srgbClr val="8F0006"/>
              </a:solidFill>
              <a:round/>
            </a:ln>
            <a:effectLst/>
          </c:spPr>
          <c:marker>
            <c:symbol val="none"/>
          </c:marker>
          <c:cat>
            <c:multiLvlStrRef>
              <c:f>Моделирование!$A$3:$B$29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2016</c:v>
                  </c:pt>
                  <c:pt idx="12">
                    <c:v>2017</c:v>
                  </c:pt>
                  <c:pt idx="24">
                    <c:v>2018</c:v>
                  </c:pt>
                </c:lvl>
              </c:multiLvlStrCache>
            </c:multiLvlStrRef>
          </c:cat>
          <c:val>
            <c:numRef>
              <c:f>Моделирование!$D$3:$D$29</c:f>
              <c:numCache>
                <c:formatCode>_-* #\ ##0\ _₽_-;\-* #\ ##0\ _₽_-;_-* "-"??\ _₽_-;_-@_-</c:formatCode>
                <c:ptCount val="27"/>
                <c:pt idx="0">
                  <c:v>357.86385511487009</c:v>
                </c:pt>
                <c:pt idx="1">
                  <c:v>574.02265119615947</c:v>
                </c:pt>
                <c:pt idx="2">
                  <c:v>690.26513212168993</c:v>
                </c:pt>
                <c:pt idx="3">
                  <c:v>794.64946126526308</c:v>
                </c:pt>
                <c:pt idx="4">
                  <c:v>870.82409066182322</c:v>
                </c:pt>
                <c:pt idx="5">
                  <c:v>994.94331041985652</c:v>
                </c:pt>
                <c:pt idx="6">
                  <c:v>918.6471433575507</c:v>
                </c:pt>
                <c:pt idx="7">
                  <c:v>1022.5967336011015</c:v>
                </c:pt>
                <c:pt idx="8">
                  <c:v>1170.1143897364182</c:v>
                </c:pt>
                <c:pt idx="9">
                  <c:v>1315.6838803237329</c:v>
                </c:pt>
                <c:pt idx="10">
                  <c:v>1429.0200863894929</c:v>
                </c:pt>
                <c:pt idx="11">
                  <c:v>1562.3692658120408</c:v>
                </c:pt>
                <c:pt idx="12">
                  <c:v>583.76910498492532</c:v>
                </c:pt>
                <c:pt idx="13">
                  <c:v>799.92790106621658</c:v>
                </c:pt>
                <c:pt idx="14">
                  <c:v>916.17038199174715</c:v>
                </c:pt>
                <c:pt idx="15">
                  <c:v>1020.5547111353192</c:v>
                </c:pt>
                <c:pt idx="16">
                  <c:v>1096.7293405318783</c:v>
                </c:pt>
                <c:pt idx="17">
                  <c:v>1220.8485602899125</c:v>
                </c:pt>
                <c:pt idx="18">
                  <c:v>1144.5523932276058</c:v>
                </c:pt>
                <c:pt idx="19">
                  <c:v>1248.5019834711586</c:v>
                </c:pt>
                <c:pt idx="20">
                  <c:v>1396.0196396064759</c:v>
                </c:pt>
                <c:pt idx="21">
                  <c:v>1541.5891301937893</c:v>
                </c:pt>
                <c:pt idx="22">
                  <c:v>1654.925336259548</c:v>
                </c:pt>
                <c:pt idx="23">
                  <c:v>1788.2745156820981</c:v>
                </c:pt>
                <c:pt idx="24">
                  <c:v>809.67435485498254</c:v>
                </c:pt>
                <c:pt idx="25">
                  <c:v>1025.8331509362729</c:v>
                </c:pt>
                <c:pt idx="26">
                  <c:v>1142.075631861803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75-4E20-85C1-529FB1D215CC}"/>
            </c:ext>
          </c:extLst>
        </c:ser>
        <c:marker val="1"/>
        <c:axId val="129356160"/>
        <c:axId val="129357696"/>
      </c:lineChart>
      <c:catAx>
        <c:axId val="129356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357696"/>
        <c:crosses val="autoZero"/>
        <c:auto val="1"/>
        <c:lblAlgn val="ctr"/>
        <c:lblOffset val="100"/>
      </c:catAx>
      <c:valAx>
        <c:axId val="129357696"/>
        <c:scaling>
          <c:orientation val="minMax"/>
        </c:scaling>
        <c:axPos val="l"/>
        <c:numFmt formatCode="_-* #\ ##0\ _₽_-;\-* #\ ##0\ _₽_-;_-* &quot;-&quot;??\ _₽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356160"/>
        <c:crosses val="autoZero"/>
        <c:crossBetween val="between"/>
      </c:valAx>
    </c:plotArea>
    <c:legend>
      <c:legendPos val="t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Моделирование!$I$2</c:f>
              <c:strCache>
                <c:ptCount val="1"/>
                <c:pt idx="0">
                  <c:v>факт</c:v>
                </c:pt>
              </c:strCache>
            </c:strRef>
          </c:tx>
          <c:spPr>
            <a:ln w="28575" cap="rnd">
              <a:solidFill>
                <a:srgbClr val="174671"/>
              </a:solidFill>
              <a:round/>
            </a:ln>
            <a:effectLst/>
          </c:spPr>
          <c:marker>
            <c:symbol val="none"/>
          </c:marker>
          <c:cat>
            <c:multiLvlStrRef>
              <c:f>Моделирование!$A$3:$B$29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2016</c:v>
                  </c:pt>
                  <c:pt idx="12">
                    <c:v>2017</c:v>
                  </c:pt>
                  <c:pt idx="24">
                    <c:v>2018</c:v>
                  </c:pt>
                </c:lvl>
              </c:multiLvlStrCache>
            </c:multiLvlStrRef>
          </c:cat>
          <c:val>
            <c:numRef>
              <c:f>Моделирование!$I$3:$I$29</c:f>
              <c:numCache>
                <c:formatCode>_-* #\ ##0\ _₽_-;\-* #\ ##0\ _₽_-;_-* "-"??\ _₽_-;_-@_-</c:formatCode>
                <c:ptCount val="27"/>
                <c:pt idx="0">
                  <c:v>337</c:v>
                </c:pt>
                <c:pt idx="1">
                  <c:v>613</c:v>
                </c:pt>
                <c:pt idx="2">
                  <c:v>640</c:v>
                </c:pt>
                <c:pt idx="3">
                  <c:v>614</c:v>
                </c:pt>
                <c:pt idx="4">
                  <c:v>491</c:v>
                </c:pt>
                <c:pt idx="5">
                  <c:v>635</c:v>
                </c:pt>
                <c:pt idx="6">
                  <c:v>699</c:v>
                </c:pt>
                <c:pt idx="7">
                  <c:v>583</c:v>
                </c:pt>
                <c:pt idx="8">
                  <c:v>552</c:v>
                </c:pt>
                <c:pt idx="9">
                  <c:v>668</c:v>
                </c:pt>
                <c:pt idx="10">
                  <c:v>885</c:v>
                </c:pt>
                <c:pt idx="11">
                  <c:v>747</c:v>
                </c:pt>
                <c:pt idx="12">
                  <c:v>272</c:v>
                </c:pt>
                <c:pt idx="13">
                  <c:v>561</c:v>
                </c:pt>
                <c:pt idx="14">
                  <c:v>490</c:v>
                </c:pt>
                <c:pt idx="15">
                  <c:v>622</c:v>
                </c:pt>
                <c:pt idx="16">
                  <c:v>656</c:v>
                </c:pt>
                <c:pt idx="17">
                  <c:v>819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FB-4D77-AE0E-E046DECA44E5}"/>
            </c:ext>
          </c:extLst>
        </c:ser>
        <c:ser>
          <c:idx val="1"/>
          <c:order val="1"/>
          <c:tx>
            <c:strRef>
              <c:f>Моделирование!$J$2</c:f>
              <c:strCache>
                <c:ptCount val="1"/>
                <c:pt idx="0">
                  <c:v>прогноз</c:v>
                </c:pt>
              </c:strCache>
            </c:strRef>
          </c:tx>
          <c:spPr>
            <a:ln w="28575" cap="rnd">
              <a:solidFill>
                <a:srgbClr val="8F0006"/>
              </a:solidFill>
              <a:round/>
            </a:ln>
            <a:effectLst/>
          </c:spPr>
          <c:marker>
            <c:symbol val="none"/>
          </c:marker>
          <c:cat>
            <c:multiLvlStrRef>
              <c:f>Моделирование!$A$3:$B$29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2016</c:v>
                  </c:pt>
                  <c:pt idx="12">
                    <c:v>2017</c:v>
                  </c:pt>
                  <c:pt idx="24">
                    <c:v>2018</c:v>
                  </c:pt>
                </c:lvl>
              </c:multiLvlStrCache>
            </c:multiLvlStrRef>
          </c:cat>
          <c:val>
            <c:numRef>
              <c:f>Моделирование!$J$3:$J$29</c:f>
              <c:numCache>
                <c:formatCode>_-* #\ ##0\ _₽_-;\-* #\ ##0\ _₽_-;_-* "-"??\ _₽_-;_-@_-</c:formatCode>
                <c:ptCount val="27"/>
                <c:pt idx="0">
                  <c:v>336.34066107186658</c:v>
                </c:pt>
                <c:pt idx="1">
                  <c:v>526.0651751009724</c:v>
                </c:pt>
                <c:pt idx="2">
                  <c:v>551.09228640257618</c:v>
                </c:pt>
                <c:pt idx="3">
                  <c:v>619.36163828472536</c:v>
                </c:pt>
                <c:pt idx="4">
                  <c:v>635.29966782859253</c:v>
                </c:pt>
                <c:pt idx="5">
                  <c:v>755.87153069526289</c:v>
                </c:pt>
                <c:pt idx="6">
                  <c:v>580.94514581027465</c:v>
                </c:pt>
                <c:pt idx="7">
                  <c:v>589.15903148097289</c:v>
                </c:pt>
                <c:pt idx="8">
                  <c:v>619.18401230582572</c:v>
                </c:pt>
                <c:pt idx="9">
                  <c:v>686.92935769139308</c:v>
                </c:pt>
                <c:pt idx="10">
                  <c:v>780.59141614248597</c:v>
                </c:pt>
                <c:pt idx="11">
                  <c:v>783.16007718504875</c:v>
                </c:pt>
                <c:pt idx="12">
                  <c:v>335.66883450786662</c:v>
                </c:pt>
                <c:pt idx="13">
                  <c:v>525.39334853697426</c:v>
                </c:pt>
                <c:pt idx="14">
                  <c:v>550.42045983857679</c:v>
                </c:pt>
                <c:pt idx="15">
                  <c:v>618.68981172072768</c:v>
                </c:pt>
                <c:pt idx="16">
                  <c:v>634.62784126459303</c:v>
                </c:pt>
                <c:pt idx="17">
                  <c:v>755.19970413126362</c:v>
                </c:pt>
                <c:pt idx="18">
                  <c:v>580.27331924627731</c:v>
                </c:pt>
                <c:pt idx="19">
                  <c:v>588.48720491697338</c:v>
                </c:pt>
                <c:pt idx="20">
                  <c:v>618.51218574182622</c:v>
                </c:pt>
                <c:pt idx="21">
                  <c:v>686.25753112739358</c:v>
                </c:pt>
                <c:pt idx="22">
                  <c:v>779.91958957848726</c:v>
                </c:pt>
                <c:pt idx="23">
                  <c:v>782.48825062104993</c:v>
                </c:pt>
                <c:pt idx="24">
                  <c:v>791.42422084545706</c:v>
                </c:pt>
                <c:pt idx="25">
                  <c:v>981.14873487456555</c:v>
                </c:pt>
                <c:pt idx="26">
                  <c:v>1006.1758461761694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FB-4D77-AE0E-E046DECA44E5}"/>
            </c:ext>
          </c:extLst>
        </c:ser>
        <c:marker val="1"/>
        <c:axId val="129333888"/>
        <c:axId val="130310528"/>
      </c:lineChart>
      <c:catAx>
        <c:axId val="129333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310528"/>
        <c:crosses val="autoZero"/>
        <c:auto val="1"/>
        <c:lblAlgn val="ctr"/>
        <c:lblOffset val="100"/>
      </c:catAx>
      <c:valAx>
        <c:axId val="130310528"/>
        <c:scaling>
          <c:orientation val="minMax"/>
        </c:scaling>
        <c:axPos val="l"/>
        <c:numFmt formatCode="_-* #\ ##0\ _₽_-;\-* #\ ##0\ _₽_-;_-* &quot;-&quot;??\ _₽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333888"/>
        <c:crosses val="autoZero"/>
        <c:crossBetween val="between"/>
      </c:valAx>
    </c:plotArea>
    <c:legend>
      <c:legendPos val="t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Моделирование!$O$2</c:f>
              <c:strCache>
                <c:ptCount val="1"/>
                <c:pt idx="0">
                  <c:v>факт</c:v>
                </c:pt>
              </c:strCache>
            </c:strRef>
          </c:tx>
          <c:spPr>
            <a:ln w="28575" cap="rnd">
              <a:solidFill>
                <a:srgbClr val="174671"/>
              </a:solidFill>
              <a:round/>
            </a:ln>
            <a:effectLst/>
          </c:spPr>
          <c:marker>
            <c:symbol val="none"/>
          </c:marker>
          <c:cat>
            <c:multiLvlStrRef>
              <c:f>Моделирование!$A$3:$B$29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2016</c:v>
                  </c:pt>
                  <c:pt idx="12">
                    <c:v>2017</c:v>
                  </c:pt>
                  <c:pt idx="24">
                    <c:v>2018</c:v>
                  </c:pt>
                </c:lvl>
              </c:multiLvlStrCache>
            </c:multiLvlStrRef>
          </c:cat>
          <c:val>
            <c:numRef>
              <c:f>Моделирование!$O$3:$O$29</c:f>
              <c:numCache>
                <c:formatCode>_-* #\ ##0\ _₽_-;\-* #\ ##0\ _₽_-;_-* "-"??\ _₽_-;_-@_-</c:formatCode>
                <c:ptCount val="27"/>
                <c:pt idx="0">
                  <c:v>745</c:v>
                </c:pt>
                <c:pt idx="1">
                  <c:v>1168</c:v>
                </c:pt>
                <c:pt idx="2">
                  <c:v>1291</c:v>
                </c:pt>
                <c:pt idx="3">
                  <c:v>1357</c:v>
                </c:pt>
                <c:pt idx="4">
                  <c:v>1012</c:v>
                </c:pt>
                <c:pt idx="5">
                  <c:v>1020</c:v>
                </c:pt>
                <c:pt idx="6">
                  <c:v>984</c:v>
                </c:pt>
                <c:pt idx="7">
                  <c:v>911</c:v>
                </c:pt>
                <c:pt idx="8">
                  <c:v>920</c:v>
                </c:pt>
                <c:pt idx="9">
                  <c:v>1039</c:v>
                </c:pt>
                <c:pt idx="10">
                  <c:v>972</c:v>
                </c:pt>
                <c:pt idx="11">
                  <c:v>1008</c:v>
                </c:pt>
                <c:pt idx="12">
                  <c:v>1146</c:v>
                </c:pt>
                <c:pt idx="13">
                  <c:v>1511</c:v>
                </c:pt>
                <c:pt idx="14">
                  <c:v>1811</c:v>
                </c:pt>
                <c:pt idx="15">
                  <c:v>1683</c:v>
                </c:pt>
                <c:pt idx="16">
                  <c:v>1501</c:v>
                </c:pt>
                <c:pt idx="17">
                  <c:v>1464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78-4997-BCB7-41BDEF1BA6C3}"/>
            </c:ext>
          </c:extLst>
        </c:ser>
        <c:ser>
          <c:idx val="1"/>
          <c:order val="1"/>
          <c:tx>
            <c:strRef>
              <c:f>Моделирование!$P$2</c:f>
              <c:strCache>
                <c:ptCount val="1"/>
                <c:pt idx="0">
                  <c:v>прогноз</c:v>
                </c:pt>
              </c:strCache>
            </c:strRef>
          </c:tx>
          <c:spPr>
            <a:ln w="28575" cap="rnd">
              <a:solidFill>
                <a:srgbClr val="8F0006"/>
              </a:solidFill>
              <a:round/>
            </a:ln>
            <a:effectLst/>
          </c:spPr>
          <c:marker>
            <c:symbol val="none"/>
          </c:marker>
          <c:cat>
            <c:multiLvlStrRef>
              <c:f>Моделирование!$A$3:$B$29</c:f>
              <c:multiLvlStrCache>
                <c:ptCount val="27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</c:lvl>
                <c:lvl>
                  <c:pt idx="0">
                    <c:v>2016</c:v>
                  </c:pt>
                  <c:pt idx="12">
                    <c:v>2017</c:v>
                  </c:pt>
                  <c:pt idx="24">
                    <c:v>2018</c:v>
                  </c:pt>
                </c:lvl>
              </c:multiLvlStrCache>
            </c:multiLvlStrRef>
          </c:cat>
          <c:val>
            <c:numRef>
              <c:f>Моделирование!$P$3:$P$29</c:f>
              <c:numCache>
                <c:formatCode>_-* #\ ##0\ _₽_-;\-* #\ ##0\ _₽_-;_-* "-"??\ _₽_-;_-@_-</c:formatCode>
                <c:ptCount val="27"/>
                <c:pt idx="0">
                  <c:v>823.66615032588788</c:v>
                </c:pt>
                <c:pt idx="1">
                  <c:v>1102.5485155537961</c:v>
                </c:pt>
                <c:pt idx="2">
                  <c:v>1257.3298963278378</c:v>
                </c:pt>
                <c:pt idx="3">
                  <c:v>1286.4163662456401</c:v>
                </c:pt>
                <c:pt idx="4">
                  <c:v>1154.0954729531438</c:v>
                </c:pt>
                <c:pt idx="5">
                  <c:v>1184.6330534676704</c:v>
                </c:pt>
                <c:pt idx="6">
                  <c:v>848.72992940502297</c:v>
                </c:pt>
                <c:pt idx="7">
                  <c:v>859.16193480348636</c:v>
                </c:pt>
                <c:pt idx="8">
                  <c:v>899.15001121946477</c:v>
                </c:pt>
                <c:pt idx="9">
                  <c:v>978.78647558576824</c:v>
                </c:pt>
                <c:pt idx="10">
                  <c:v>991.38112032697632</c:v>
                </c:pt>
                <c:pt idx="11">
                  <c:v>1041.1010737853071</c:v>
                </c:pt>
                <c:pt idx="12">
                  <c:v>1208.2179078468923</c:v>
                </c:pt>
                <c:pt idx="13">
                  <c:v>1487.1002730748</c:v>
                </c:pt>
                <c:pt idx="14">
                  <c:v>1641.881653848842</c:v>
                </c:pt>
                <c:pt idx="15">
                  <c:v>1670.968123766645</c:v>
                </c:pt>
                <c:pt idx="16">
                  <c:v>1538.6472304741478</c:v>
                </c:pt>
                <c:pt idx="17">
                  <c:v>1569.1848109886728</c:v>
                </c:pt>
                <c:pt idx="18">
                  <c:v>1233.2816869260273</c:v>
                </c:pt>
                <c:pt idx="19">
                  <c:v>1243.7136923244905</c:v>
                </c:pt>
                <c:pt idx="20">
                  <c:v>1283.7017687404705</c:v>
                </c:pt>
                <c:pt idx="21">
                  <c:v>1363.3382331067721</c:v>
                </c:pt>
                <c:pt idx="22">
                  <c:v>1375.9328778479803</c:v>
                </c:pt>
                <c:pt idx="23">
                  <c:v>1425.6528313063095</c:v>
                </c:pt>
                <c:pt idx="24">
                  <c:v>1649.1473166692208</c:v>
                </c:pt>
                <c:pt idx="25">
                  <c:v>1928.0296818971287</c:v>
                </c:pt>
                <c:pt idx="26">
                  <c:v>2082.8110626711768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78-4997-BCB7-41BDEF1BA6C3}"/>
            </c:ext>
          </c:extLst>
        </c:ser>
        <c:marker val="1"/>
        <c:axId val="130520192"/>
        <c:axId val="130521728"/>
      </c:lineChart>
      <c:catAx>
        <c:axId val="130520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521728"/>
        <c:crosses val="autoZero"/>
        <c:auto val="1"/>
        <c:lblAlgn val="ctr"/>
        <c:lblOffset val="100"/>
      </c:catAx>
      <c:valAx>
        <c:axId val="130521728"/>
        <c:scaling>
          <c:orientation val="minMax"/>
        </c:scaling>
        <c:axPos val="l"/>
        <c:numFmt formatCode="_-* #\ ##0\ _₽_-;\-* #\ ##0\ _₽_-;_-* &quot;-&quot;??\ _₽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520192"/>
        <c:crosses val="autoZero"/>
        <c:crossBetween val="between"/>
      </c:valAx>
    </c:plotArea>
    <c:legend>
      <c:legendPos val="t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9637462762303754E-2"/>
          <c:y val="0.28816882852091191"/>
          <c:w val="0.90368638251490319"/>
          <c:h val="0.44178518732957345"/>
        </c:manualLayout>
      </c:layout>
      <c:areaChart>
        <c:grouping val="stacked"/>
        <c:ser>
          <c:idx val="2"/>
          <c:order val="1"/>
          <c:tx>
            <c:strRef>
              <c:f>Sheet1!$E$1</c:f>
              <c:strCache>
                <c:ptCount val="1"/>
                <c:pt idx="0">
                  <c:v>Базовый уровень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multiLvlStrRef>
              <c:f>Sheet1!$A$2:$B$26</c:f>
              <c:multiLvlStrCache>
                <c:ptCount val="25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</c:v>
                  </c:pt>
                  <c:pt idx="23">
                    <c:v>дек</c:v>
                  </c:pt>
                  <c:pt idx="24">
                    <c:v>янв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Sheet1!$E$2:$E$37</c:f>
              <c:numCache>
                <c:formatCode>General</c:formatCode>
                <c:ptCount val="32"/>
                <c:pt idx="0">
                  <c:v>121443</c:v>
                </c:pt>
                <c:pt idx="1">
                  <c:v>121443</c:v>
                </c:pt>
                <c:pt idx="2">
                  <c:v>121443</c:v>
                </c:pt>
                <c:pt idx="3">
                  <c:v>121443</c:v>
                </c:pt>
                <c:pt idx="4">
                  <c:v>121443</c:v>
                </c:pt>
                <c:pt idx="5">
                  <c:v>121443</c:v>
                </c:pt>
                <c:pt idx="6">
                  <c:v>121443</c:v>
                </c:pt>
                <c:pt idx="7">
                  <c:v>121443</c:v>
                </c:pt>
                <c:pt idx="8">
                  <c:v>121443</c:v>
                </c:pt>
                <c:pt idx="9">
                  <c:v>121443</c:v>
                </c:pt>
                <c:pt idx="10">
                  <c:v>121443</c:v>
                </c:pt>
                <c:pt idx="11">
                  <c:v>121443</c:v>
                </c:pt>
                <c:pt idx="12">
                  <c:v>121443</c:v>
                </c:pt>
                <c:pt idx="13">
                  <c:v>121443</c:v>
                </c:pt>
                <c:pt idx="14">
                  <c:v>121443</c:v>
                </c:pt>
                <c:pt idx="15">
                  <c:v>121443</c:v>
                </c:pt>
                <c:pt idx="16">
                  <c:v>121443</c:v>
                </c:pt>
                <c:pt idx="17">
                  <c:v>121443</c:v>
                </c:pt>
                <c:pt idx="18">
                  <c:v>121443</c:v>
                </c:pt>
                <c:pt idx="19">
                  <c:v>121443</c:v>
                </c:pt>
                <c:pt idx="20">
                  <c:v>121443</c:v>
                </c:pt>
                <c:pt idx="21">
                  <c:v>121443</c:v>
                </c:pt>
                <c:pt idx="22">
                  <c:v>121443</c:v>
                </c:pt>
                <c:pt idx="23">
                  <c:v>121443</c:v>
                </c:pt>
                <c:pt idx="24">
                  <c:v>121443</c:v>
                </c:pt>
                <c:pt idx="25">
                  <c:v>121443</c:v>
                </c:pt>
                <c:pt idx="26">
                  <c:v>121443</c:v>
                </c:pt>
                <c:pt idx="27">
                  <c:v>121443</c:v>
                </c:pt>
                <c:pt idx="28">
                  <c:v>121443</c:v>
                </c:pt>
                <c:pt idx="29">
                  <c:v>121443</c:v>
                </c:pt>
                <c:pt idx="30">
                  <c:v>121443</c:v>
                </c:pt>
                <c:pt idx="31">
                  <c:v>121443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CF-4249-921C-58B019AF1C1A}"/>
            </c:ext>
          </c:extLst>
        </c:ser>
        <c:ser>
          <c:idx val="8"/>
          <c:order val="2"/>
          <c:tx>
            <c:strRef>
              <c:f>Sheet1!$L$1</c:f>
              <c:strCache>
                <c:ptCount val="1"/>
                <c:pt idx="0">
                  <c:v>april 2014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Lit>
              <c:ptCount val="32"/>
              <c:pt idx="0">
                <c:v>2015 янв</c:v>
              </c:pt>
              <c:pt idx="1">
                <c:v>2015 фев</c:v>
              </c:pt>
              <c:pt idx="2">
                <c:v>2015 мар</c:v>
              </c:pt>
              <c:pt idx="3">
                <c:v>2015 апр</c:v>
              </c:pt>
              <c:pt idx="4">
                <c:v>2015 май</c:v>
              </c:pt>
              <c:pt idx="5">
                <c:v>2015 июн</c:v>
              </c:pt>
              <c:pt idx="6">
                <c:v>2015 июл</c:v>
              </c:pt>
              <c:pt idx="7">
                <c:v>2015 авг</c:v>
              </c:pt>
              <c:pt idx="8">
                <c:v>2015 сен</c:v>
              </c:pt>
              <c:pt idx="9">
                <c:v>2015 окт</c:v>
              </c:pt>
              <c:pt idx="10">
                <c:v>2015 ноя</c:v>
              </c:pt>
              <c:pt idx="11">
                <c:v>2015 дек</c:v>
              </c:pt>
              <c:pt idx="12">
                <c:v>2016 янв</c:v>
              </c:pt>
              <c:pt idx="13">
                <c:v>2016 фев</c:v>
              </c:pt>
              <c:pt idx="14">
                <c:v>2016 мар</c:v>
              </c:pt>
              <c:pt idx="15">
                <c:v>2016 апр</c:v>
              </c:pt>
              <c:pt idx="16">
                <c:v>2016 май</c:v>
              </c:pt>
              <c:pt idx="17">
                <c:v>2016 июн</c:v>
              </c:pt>
              <c:pt idx="18">
                <c:v>2016 июл</c:v>
              </c:pt>
              <c:pt idx="19">
                <c:v>2016 авг</c:v>
              </c:pt>
              <c:pt idx="20">
                <c:v>2016 сен</c:v>
              </c:pt>
              <c:pt idx="21">
                <c:v>2016 окт</c:v>
              </c:pt>
              <c:pt idx="22">
                <c:v>2016 ноя</c:v>
              </c:pt>
              <c:pt idx="23">
                <c:v>2016 дек</c:v>
              </c:pt>
              <c:pt idx="24">
                <c:v>2017 янв</c:v>
              </c:pt>
              <c:pt idx="25">
                <c:v>2017 фев</c:v>
              </c:pt>
              <c:pt idx="26">
                <c:v>2017 мар</c:v>
              </c:pt>
              <c:pt idx="27">
                <c:v>2017 апр</c:v>
              </c:pt>
              <c:pt idx="28">
                <c:v>2017 май</c:v>
              </c:pt>
              <c:pt idx="29">
                <c:v>2017 июн</c:v>
              </c:pt>
              <c:pt idx="30">
                <c:v>2017 июл</c:v>
              </c:pt>
              <c:pt idx="31">
                <c:v>2017 авг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Sheet1!$L$2:$L$37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62844.53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CF-4249-921C-58B019AF1C1A}"/>
            </c:ext>
          </c:extLst>
        </c:ser>
        <c:ser>
          <c:idx val="0"/>
          <c:order val="3"/>
          <c:tx>
            <c:strRef>
              <c:f>Sheet1!$F$1</c:f>
              <c:strCache>
                <c:ptCount val="1"/>
                <c:pt idx="0">
                  <c:v>Дистрибуция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Lit>
              <c:ptCount val="32"/>
              <c:pt idx="0">
                <c:v>2015 янв</c:v>
              </c:pt>
              <c:pt idx="1">
                <c:v>2015 фев</c:v>
              </c:pt>
              <c:pt idx="2">
                <c:v>2015 мар</c:v>
              </c:pt>
              <c:pt idx="3">
                <c:v>2015 апр</c:v>
              </c:pt>
              <c:pt idx="4">
                <c:v>2015 май</c:v>
              </c:pt>
              <c:pt idx="5">
                <c:v>2015 июн</c:v>
              </c:pt>
              <c:pt idx="6">
                <c:v>2015 июл</c:v>
              </c:pt>
              <c:pt idx="7">
                <c:v>2015 авг</c:v>
              </c:pt>
              <c:pt idx="8">
                <c:v>2015 сен</c:v>
              </c:pt>
              <c:pt idx="9">
                <c:v>2015 окт</c:v>
              </c:pt>
              <c:pt idx="10">
                <c:v>2015 ноя</c:v>
              </c:pt>
              <c:pt idx="11">
                <c:v>2015 дек</c:v>
              </c:pt>
              <c:pt idx="12">
                <c:v>2016 янв</c:v>
              </c:pt>
              <c:pt idx="13">
                <c:v>2016 фев</c:v>
              </c:pt>
              <c:pt idx="14">
                <c:v>2016 мар</c:v>
              </c:pt>
              <c:pt idx="15">
                <c:v>2016 апр</c:v>
              </c:pt>
              <c:pt idx="16">
                <c:v>2016 май</c:v>
              </c:pt>
              <c:pt idx="17">
                <c:v>2016 июн</c:v>
              </c:pt>
              <c:pt idx="18">
                <c:v>2016 июл</c:v>
              </c:pt>
              <c:pt idx="19">
                <c:v>2016 авг</c:v>
              </c:pt>
              <c:pt idx="20">
                <c:v>2016 сен</c:v>
              </c:pt>
              <c:pt idx="21">
                <c:v>2016 окт</c:v>
              </c:pt>
              <c:pt idx="22">
                <c:v>2016 ноя</c:v>
              </c:pt>
              <c:pt idx="23">
                <c:v>2016 дек</c:v>
              </c:pt>
              <c:pt idx="24">
                <c:v>2017 янв</c:v>
              </c:pt>
              <c:pt idx="25">
                <c:v>2017 фев</c:v>
              </c:pt>
              <c:pt idx="26">
                <c:v>2017 мар</c:v>
              </c:pt>
              <c:pt idx="27">
                <c:v>2017 апр</c:v>
              </c:pt>
              <c:pt idx="28">
                <c:v>2017 май</c:v>
              </c:pt>
              <c:pt idx="29">
                <c:v>2017 июн</c:v>
              </c:pt>
              <c:pt idx="30">
                <c:v>2017 июл</c:v>
              </c:pt>
              <c:pt idx="31">
                <c:v>2017 авг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Sheet1!$F$2:$F$37</c:f>
              <c:numCache>
                <c:formatCode>General</c:formatCode>
                <c:ptCount val="32"/>
                <c:pt idx="0">
                  <c:v>0</c:v>
                </c:pt>
                <c:pt idx="1">
                  <c:v>56594.456265370209</c:v>
                </c:pt>
                <c:pt idx="2">
                  <c:v>3216.1146223151659</c:v>
                </c:pt>
                <c:pt idx="3">
                  <c:v>51494.513745955977</c:v>
                </c:pt>
                <c:pt idx="4">
                  <c:v>33410.754157036099</c:v>
                </c:pt>
                <c:pt idx="5">
                  <c:v>64878.749171013835</c:v>
                </c:pt>
                <c:pt idx="6">
                  <c:v>70904.256789489678</c:v>
                </c:pt>
                <c:pt idx="7">
                  <c:v>37917.554321373442</c:v>
                </c:pt>
                <c:pt idx="8">
                  <c:v>58236.772736842657</c:v>
                </c:pt>
                <c:pt idx="9">
                  <c:v>50478.248782932314</c:v>
                </c:pt>
                <c:pt idx="10">
                  <c:v>34153.364744049351</c:v>
                </c:pt>
                <c:pt idx="11">
                  <c:v>54101.526772432226</c:v>
                </c:pt>
                <c:pt idx="12">
                  <c:v>66778.59485264351</c:v>
                </c:pt>
                <c:pt idx="13">
                  <c:v>65869.445769431724</c:v>
                </c:pt>
                <c:pt idx="14">
                  <c:v>57077.774730276891</c:v>
                </c:pt>
                <c:pt idx="15">
                  <c:v>94444.627783505493</c:v>
                </c:pt>
                <c:pt idx="16">
                  <c:v>47153.056513024618</c:v>
                </c:pt>
                <c:pt idx="17">
                  <c:v>21411.522716369473</c:v>
                </c:pt>
                <c:pt idx="18">
                  <c:v>36770.564138408801</c:v>
                </c:pt>
                <c:pt idx="19">
                  <c:v>19899.008053773035</c:v>
                </c:pt>
                <c:pt idx="20">
                  <c:v>33189.645558777047</c:v>
                </c:pt>
                <c:pt idx="21">
                  <c:v>27337.105145332873</c:v>
                </c:pt>
                <c:pt idx="22">
                  <c:v>20456.11241270386</c:v>
                </c:pt>
                <c:pt idx="23">
                  <c:v>21052.24407510952</c:v>
                </c:pt>
                <c:pt idx="24">
                  <c:v>35212.999057649919</c:v>
                </c:pt>
                <c:pt idx="25">
                  <c:v>44196.389674774175</c:v>
                </c:pt>
                <c:pt idx="26">
                  <c:v>39790.784253314443</c:v>
                </c:pt>
                <c:pt idx="27">
                  <c:v>38814.775378991224</c:v>
                </c:pt>
                <c:pt idx="28">
                  <c:v>30898.877967306114</c:v>
                </c:pt>
                <c:pt idx="29">
                  <c:v>31973.680909764189</c:v>
                </c:pt>
                <c:pt idx="30">
                  <c:v>35654.781251074841</c:v>
                </c:pt>
                <c:pt idx="31">
                  <c:v>20601.929167538012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CF-4249-921C-58B019AF1C1A}"/>
            </c:ext>
          </c:extLst>
        </c:ser>
        <c:ser>
          <c:idx val="3"/>
          <c:order val="4"/>
          <c:tx>
            <c:strRef>
              <c:f>Sheet1!$G$1</c:f>
              <c:strCache>
                <c:ptCount val="1"/>
                <c:pt idx="0">
                  <c:v>Реклама на ТВ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Lit>
              <c:ptCount val="32"/>
              <c:pt idx="0">
                <c:v>2015 янв</c:v>
              </c:pt>
              <c:pt idx="1">
                <c:v>2015 фев</c:v>
              </c:pt>
              <c:pt idx="2">
                <c:v>2015 мар</c:v>
              </c:pt>
              <c:pt idx="3">
                <c:v>2015 апр</c:v>
              </c:pt>
              <c:pt idx="4">
                <c:v>2015 май</c:v>
              </c:pt>
              <c:pt idx="5">
                <c:v>2015 июн</c:v>
              </c:pt>
              <c:pt idx="6">
                <c:v>2015 июл</c:v>
              </c:pt>
              <c:pt idx="7">
                <c:v>2015 авг</c:v>
              </c:pt>
              <c:pt idx="8">
                <c:v>2015 сен</c:v>
              </c:pt>
              <c:pt idx="9">
                <c:v>2015 окт</c:v>
              </c:pt>
              <c:pt idx="10">
                <c:v>2015 ноя</c:v>
              </c:pt>
              <c:pt idx="11">
                <c:v>2015 дек</c:v>
              </c:pt>
              <c:pt idx="12">
                <c:v>2016 янв</c:v>
              </c:pt>
              <c:pt idx="13">
                <c:v>2016 фев</c:v>
              </c:pt>
              <c:pt idx="14">
                <c:v>2016 мар</c:v>
              </c:pt>
              <c:pt idx="15">
                <c:v>2016 апр</c:v>
              </c:pt>
              <c:pt idx="16">
                <c:v>2016 май</c:v>
              </c:pt>
              <c:pt idx="17">
                <c:v>2016 июн</c:v>
              </c:pt>
              <c:pt idx="18">
                <c:v>2016 июл</c:v>
              </c:pt>
              <c:pt idx="19">
                <c:v>2016 авг</c:v>
              </c:pt>
              <c:pt idx="20">
                <c:v>2016 сен</c:v>
              </c:pt>
              <c:pt idx="21">
                <c:v>2016 окт</c:v>
              </c:pt>
              <c:pt idx="22">
                <c:v>2016 ноя</c:v>
              </c:pt>
              <c:pt idx="23">
                <c:v>2016 дек</c:v>
              </c:pt>
              <c:pt idx="24">
                <c:v>2017 янв</c:v>
              </c:pt>
              <c:pt idx="25">
                <c:v>2017 фев</c:v>
              </c:pt>
              <c:pt idx="26">
                <c:v>2017 мар</c:v>
              </c:pt>
              <c:pt idx="27">
                <c:v>2017 апр</c:v>
              </c:pt>
              <c:pt idx="28">
                <c:v>2017 май</c:v>
              </c:pt>
              <c:pt idx="29">
                <c:v>2017 июн</c:v>
              </c:pt>
              <c:pt idx="30">
                <c:v>2017 июл</c:v>
              </c:pt>
              <c:pt idx="31">
                <c:v>2017 авг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Sheet1!$G$2:$G$37</c:f>
              <c:numCache>
                <c:formatCode>General</c:formatCode>
                <c:ptCount val="32"/>
                <c:pt idx="0">
                  <c:v>32828.780836825601</c:v>
                </c:pt>
                <c:pt idx="1">
                  <c:v>33459.054739757717</c:v>
                </c:pt>
                <c:pt idx="2">
                  <c:v>16275.765501080969</c:v>
                </c:pt>
                <c:pt idx="3">
                  <c:v>37763.879506061094</c:v>
                </c:pt>
                <c:pt idx="4">
                  <c:v>20552.407816091461</c:v>
                </c:pt>
                <c:pt idx="5">
                  <c:v>28305.72515297986</c:v>
                </c:pt>
                <c:pt idx="6">
                  <c:v>30377.998585160731</c:v>
                </c:pt>
                <c:pt idx="7">
                  <c:v>13824.139911079839</c:v>
                </c:pt>
                <c:pt idx="8">
                  <c:v>37006.604559701002</c:v>
                </c:pt>
                <c:pt idx="9">
                  <c:v>19711.886135792487</c:v>
                </c:pt>
                <c:pt idx="10">
                  <c:v>28255.834611349572</c:v>
                </c:pt>
                <c:pt idx="11">
                  <c:v>30490.362610578857</c:v>
                </c:pt>
                <c:pt idx="12">
                  <c:v>37418.589231716593</c:v>
                </c:pt>
                <c:pt idx="13">
                  <c:v>39619.790908455594</c:v>
                </c:pt>
                <c:pt idx="14">
                  <c:v>22805.148162487556</c:v>
                </c:pt>
                <c:pt idx="15">
                  <c:v>40622.437380520074</c:v>
                </c:pt>
                <c:pt idx="16">
                  <c:v>24149.45625713508</c:v>
                </c:pt>
                <c:pt idx="17">
                  <c:v>9887.6285433874036</c:v>
                </c:pt>
                <c:pt idx="18">
                  <c:v>3545.9693588511864</c:v>
                </c:pt>
                <c:pt idx="19">
                  <c:v>1244.9317391091831</c:v>
                </c:pt>
                <c:pt idx="20">
                  <c:v>37346.809773621251</c:v>
                </c:pt>
                <c:pt idx="21">
                  <c:v>20084.240792245815</c:v>
                </c:pt>
                <c:pt idx="22">
                  <c:v>7810.7269962432201</c:v>
                </c:pt>
                <c:pt idx="23">
                  <c:v>2775.373286316506</c:v>
                </c:pt>
                <c:pt idx="24">
                  <c:v>42381.048046386975</c:v>
                </c:pt>
                <c:pt idx="25">
                  <c:v>38751.302669353012</c:v>
                </c:pt>
                <c:pt idx="26">
                  <c:v>21715.001755204135</c:v>
                </c:pt>
                <c:pt idx="27">
                  <c:v>8608.2982226434051</c:v>
                </c:pt>
                <c:pt idx="28">
                  <c:v>3068.8221472650712</c:v>
                </c:pt>
                <c:pt idx="29">
                  <c:v>1076.5762855009566</c:v>
                </c:pt>
                <c:pt idx="30">
                  <c:v>376.90889608647399</c:v>
                </c:pt>
                <c:pt idx="31">
                  <c:v>131.92271230804417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ECF-4249-921C-58B019AF1C1A}"/>
            </c:ext>
          </c:extLst>
        </c:ser>
        <c:ser>
          <c:idx val="4"/>
          <c:order val="5"/>
          <c:tx>
            <c:strRef>
              <c:f>Sheet1!$H$1</c:f>
              <c:strCache>
                <c:ptCount val="1"/>
                <c:pt idx="0">
                  <c:v>Реклама на радио</c:v>
                </c:pt>
              </c:strCache>
            </c:strRef>
          </c:tx>
          <c:spPr>
            <a:solidFill>
              <a:srgbClr val="92D050"/>
            </a:solidFill>
          </c:spPr>
          <c:cat>
            <c:strLit>
              <c:ptCount val="32"/>
              <c:pt idx="0">
                <c:v>2015 янв</c:v>
              </c:pt>
              <c:pt idx="1">
                <c:v>2015 фев</c:v>
              </c:pt>
              <c:pt idx="2">
                <c:v>2015 мар</c:v>
              </c:pt>
              <c:pt idx="3">
                <c:v>2015 апр</c:v>
              </c:pt>
              <c:pt idx="4">
                <c:v>2015 май</c:v>
              </c:pt>
              <c:pt idx="5">
                <c:v>2015 июн</c:v>
              </c:pt>
              <c:pt idx="6">
                <c:v>2015 июл</c:v>
              </c:pt>
              <c:pt idx="7">
                <c:v>2015 авг</c:v>
              </c:pt>
              <c:pt idx="8">
                <c:v>2015 сен</c:v>
              </c:pt>
              <c:pt idx="9">
                <c:v>2015 окт</c:v>
              </c:pt>
              <c:pt idx="10">
                <c:v>2015 ноя</c:v>
              </c:pt>
              <c:pt idx="11">
                <c:v>2015 дек</c:v>
              </c:pt>
              <c:pt idx="12">
                <c:v>2016 янв</c:v>
              </c:pt>
              <c:pt idx="13">
                <c:v>2016 фев</c:v>
              </c:pt>
              <c:pt idx="14">
                <c:v>2016 мар</c:v>
              </c:pt>
              <c:pt idx="15">
                <c:v>2016 апр</c:v>
              </c:pt>
              <c:pt idx="16">
                <c:v>2016 май</c:v>
              </c:pt>
              <c:pt idx="17">
                <c:v>2016 июн</c:v>
              </c:pt>
              <c:pt idx="18">
                <c:v>2016 июл</c:v>
              </c:pt>
              <c:pt idx="19">
                <c:v>2016 авг</c:v>
              </c:pt>
              <c:pt idx="20">
                <c:v>2016 сен</c:v>
              </c:pt>
              <c:pt idx="21">
                <c:v>2016 окт</c:v>
              </c:pt>
              <c:pt idx="22">
                <c:v>2016 ноя</c:v>
              </c:pt>
              <c:pt idx="23">
                <c:v>2016 дек</c:v>
              </c:pt>
              <c:pt idx="24">
                <c:v>2017 янв</c:v>
              </c:pt>
              <c:pt idx="25">
                <c:v>2017 фев</c:v>
              </c:pt>
              <c:pt idx="26">
                <c:v>2017 мар</c:v>
              </c:pt>
              <c:pt idx="27">
                <c:v>2017 апр</c:v>
              </c:pt>
              <c:pt idx="28">
                <c:v>2017 май</c:v>
              </c:pt>
              <c:pt idx="29">
                <c:v>2017 июн</c:v>
              </c:pt>
              <c:pt idx="30">
                <c:v>2017 июл</c:v>
              </c:pt>
              <c:pt idx="31">
                <c:v>2017 авг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Sheet1!$H$2:$H$37</c:f>
              <c:numCache>
                <c:formatCode>General</c:formatCode>
                <c:ptCount val="32"/>
                <c:pt idx="0">
                  <c:v>0</c:v>
                </c:pt>
                <c:pt idx="1">
                  <c:v>21764.237497442355</c:v>
                </c:pt>
                <c:pt idx="2">
                  <c:v>18398.232370149315</c:v>
                </c:pt>
                <c:pt idx="3">
                  <c:v>2592.4642843772317</c:v>
                </c:pt>
                <c:pt idx="4">
                  <c:v>24491.966056895122</c:v>
                </c:pt>
                <c:pt idx="5">
                  <c:v>5294.7107918936126</c:v>
                </c:pt>
                <c:pt idx="6">
                  <c:v>541.85435701599147</c:v>
                </c:pt>
                <c:pt idx="7">
                  <c:v>54.198351379442521</c:v>
                </c:pt>
                <c:pt idx="8">
                  <c:v>5.4198480592196114</c:v>
                </c:pt>
                <c:pt idx="9">
                  <c:v>0.54198481884329264</c:v>
                </c:pt>
                <c:pt idx="10">
                  <c:v>25483.871655239556</c:v>
                </c:pt>
                <c:pt idx="11">
                  <c:v>6161.5913422895128</c:v>
                </c:pt>
                <c:pt idx="12">
                  <c:v>635.8700507271235</c:v>
                </c:pt>
                <c:pt idx="13">
                  <c:v>63.607879819593613</c:v>
                </c:pt>
                <c:pt idx="14">
                  <c:v>12477.246107571413</c:v>
                </c:pt>
                <c:pt idx="15">
                  <c:v>19300.28175429102</c:v>
                </c:pt>
                <c:pt idx="16">
                  <c:v>2843.7779605573905</c:v>
                </c:pt>
                <c:pt idx="17">
                  <c:v>14504.839037730708</c:v>
                </c:pt>
                <c:pt idx="18">
                  <c:v>19738.045803992161</c:v>
                </c:pt>
                <c:pt idx="19">
                  <c:v>19853.81583510066</c:v>
                </c:pt>
                <c:pt idx="20">
                  <c:v>3013.8769135226512</c:v>
                </c:pt>
                <c:pt idx="21">
                  <c:v>303.62931258991597</c:v>
                </c:pt>
                <c:pt idx="22">
                  <c:v>30.365203298110082</c:v>
                </c:pt>
                <c:pt idx="23">
                  <c:v>3.0365226021592235</c:v>
                </c:pt>
                <c:pt idx="24">
                  <c:v>0.30365226248827398</c:v>
                </c:pt>
                <c:pt idx="25">
                  <c:v>3.036522625109974E-2</c:v>
                </c:pt>
                <c:pt idx="26">
                  <c:v>3.0365226251122465E-3</c:v>
                </c:pt>
                <c:pt idx="27">
                  <c:v>3.0365226251122696E-4</c:v>
                </c:pt>
                <c:pt idx="28">
                  <c:v>11525.020040077339</c:v>
                </c:pt>
                <c:pt idx="29">
                  <c:v>14442.944621883295</c:v>
                </c:pt>
                <c:pt idx="30">
                  <c:v>11417.309432247021</c:v>
                </c:pt>
                <c:pt idx="31">
                  <c:v>10114.670213710197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ECF-4249-921C-58B019AF1C1A}"/>
            </c:ext>
          </c:extLst>
        </c:ser>
        <c:ser>
          <c:idx val="5"/>
          <c:order val="6"/>
          <c:tx>
            <c:strRef>
              <c:f>Sheet1!$I$1</c:f>
              <c:strCache>
                <c:ptCount val="1"/>
                <c:pt idx="0">
                  <c:v>Реклама в интернете</c:v>
                </c:pt>
              </c:strCache>
            </c:strRef>
          </c:tx>
          <c:spPr>
            <a:solidFill>
              <a:srgbClr val="FF0101"/>
            </a:solidFill>
          </c:spPr>
          <c:cat>
            <c:strLit>
              <c:ptCount val="32"/>
              <c:pt idx="0">
                <c:v>2015 янв</c:v>
              </c:pt>
              <c:pt idx="1">
                <c:v>2015 фев</c:v>
              </c:pt>
              <c:pt idx="2">
                <c:v>2015 мар</c:v>
              </c:pt>
              <c:pt idx="3">
                <c:v>2015 апр</c:v>
              </c:pt>
              <c:pt idx="4">
                <c:v>2015 май</c:v>
              </c:pt>
              <c:pt idx="5">
                <c:v>2015 июн</c:v>
              </c:pt>
              <c:pt idx="6">
                <c:v>2015 июл</c:v>
              </c:pt>
              <c:pt idx="7">
                <c:v>2015 авг</c:v>
              </c:pt>
              <c:pt idx="8">
                <c:v>2015 сен</c:v>
              </c:pt>
              <c:pt idx="9">
                <c:v>2015 окт</c:v>
              </c:pt>
              <c:pt idx="10">
                <c:v>2015 ноя</c:v>
              </c:pt>
              <c:pt idx="11">
                <c:v>2015 дек</c:v>
              </c:pt>
              <c:pt idx="12">
                <c:v>2016 янв</c:v>
              </c:pt>
              <c:pt idx="13">
                <c:v>2016 фев</c:v>
              </c:pt>
              <c:pt idx="14">
                <c:v>2016 мар</c:v>
              </c:pt>
              <c:pt idx="15">
                <c:v>2016 апр</c:v>
              </c:pt>
              <c:pt idx="16">
                <c:v>2016 май</c:v>
              </c:pt>
              <c:pt idx="17">
                <c:v>2016 июн</c:v>
              </c:pt>
              <c:pt idx="18">
                <c:v>2016 июл</c:v>
              </c:pt>
              <c:pt idx="19">
                <c:v>2016 авг</c:v>
              </c:pt>
              <c:pt idx="20">
                <c:v>2016 сен</c:v>
              </c:pt>
              <c:pt idx="21">
                <c:v>2016 окт</c:v>
              </c:pt>
              <c:pt idx="22">
                <c:v>2016 ноя</c:v>
              </c:pt>
              <c:pt idx="23">
                <c:v>2016 дек</c:v>
              </c:pt>
              <c:pt idx="24">
                <c:v>2017 янв</c:v>
              </c:pt>
              <c:pt idx="25">
                <c:v>2017 фев</c:v>
              </c:pt>
              <c:pt idx="26">
                <c:v>2017 мар</c:v>
              </c:pt>
              <c:pt idx="27">
                <c:v>2017 апр</c:v>
              </c:pt>
              <c:pt idx="28">
                <c:v>2017 май</c:v>
              </c:pt>
              <c:pt idx="29">
                <c:v>2017 июн</c:v>
              </c:pt>
              <c:pt idx="30">
                <c:v>2017 июл</c:v>
              </c:pt>
              <c:pt idx="31">
                <c:v>2017 авг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Sheet1!$I$2:$I$37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90.365122043161648</c:v>
                </c:pt>
                <c:pt idx="4">
                  <c:v>90.365122043161648</c:v>
                </c:pt>
                <c:pt idx="5">
                  <c:v>1205.5073836813381</c:v>
                </c:pt>
                <c:pt idx="6">
                  <c:v>1205.5073836813381</c:v>
                </c:pt>
                <c:pt idx="7">
                  <c:v>962.29786028124261</c:v>
                </c:pt>
                <c:pt idx="8">
                  <c:v>918.25016714821243</c:v>
                </c:pt>
                <c:pt idx="9">
                  <c:v>918.25016714821243</c:v>
                </c:pt>
                <c:pt idx="10">
                  <c:v>918.25016714821243</c:v>
                </c:pt>
                <c:pt idx="11">
                  <c:v>918.25016714821243</c:v>
                </c:pt>
                <c:pt idx="12">
                  <c:v>918.25016714821243</c:v>
                </c:pt>
                <c:pt idx="13">
                  <c:v>916.46900752346039</c:v>
                </c:pt>
                <c:pt idx="14">
                  <c:v>456.56962678901431</c:v>
                </c:pt>
                <c:pt idx="15">
                  <c:v>489.10364316981202</c:v>
                </c:pt>
                <c:pt idx="16">
                  <c:v>479.80508150669397</c:v>
                </c:pt>
                <c:pt idx="17">
                  <c:v>90.71711549819949</c:v>
                </c:pt>
                <c:pt idx="18">
                  <c:v>544.3008666684691</c:v>
                </c:pt>
                <c:pt idx="19">
                  <c:v>540.05841531349711</c:v>
                </c:pt>
                <c:pt idx="20">
                  <c:v>331.47366113911738</c:v>
                </c:pt>
                <c:pt idx="21">
                  <c:v>592.22589354468289</c:v>
                </c:pt>
                <c:pt idx="22">
                  <c:v>664.53145693423437</c:v>
                </c:pt>
                <c:pt idx="23">
                  <c:v>442.80230171759223</c:v>
                </c:pt>
                <c:pt idx="24">
                  <c:v>442.80230171759223</c:v>
                </c:pt>
                <c:pt idx="25">
                  <c:v>299.92237315048669</c:v>
                </c:pt>
                <c:pt idx="26">
                  <c:v>417.84105935106919</c:v>
                </c:pt>
                <c:pt idx="27">
                  <c:v>302.89332045153634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861.22646542351526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CF-4249-921C-58B019AF1C1A}"/>
            </c:ext>
          </c:extLst>
        </c:ser>
        <c:axId val="115720192"/>
        <c:axId val="115721728"/>
      </c:areaChart>
      <c:areaChart>
        <c:grouping val="stacked"/>
        <c:ser>
          <c:idx val="6"/>
          <c:order val="7"/>
          <c:tx>
            <c:strRef>
              <c:f>Sheet1!$J$1</c:f>
              <c:strCache>
                <c:ptCount val="1"/>
                <c:pt idx="0">
                  <c:v>Цена</c:v>
                </c:pt>
              </c:strCache>
            </c:strRef>
          </c:tx>
          <c:spPr>
            <a:solidFill>
              <a:srgbClr val="FC80F6"/>
            </a:solidFill>
          </c:spPr>
          <c:cat>
            <c:strLit>
              <c:ptCount val="3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pt idx="26">
                <c:v>27</c:v>
              </c:pt>
              <c:pt idx="27">
                <c:v>28</c:v>
              </c:pt>
              <c:pt idx="28">
                <c:v>29</c:v>
              </c:pt>
              <c:pt idx="29">
                <c:v>30</c:v>
              </c:pt>
              <c:pt idx="30">
                <c:v>31</c:v>
              </c:pt>
              <c:pt idx="31">
                <c:v>32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Sheet1!$J$2:$J$37</c:f>
              <c:numCache>
                <c:formatCode>General</c:formatCode>
                <c:ptCount val="32"/>
                <c:pt idx="0">
                  <c:v>-5706.713896722159</c:v>
                </c:pt>
                <c:pt idx="1">
                  <c:v>-4741.5878274575625</c:v>
                </c:pt>
                <c:pt idx="2">
                  <c:v>-6274.5132752821464</c:v>
                </c:pt>
                <c:pt idx="3">
                  <c:v>-6488.1447295330036</c:v>
                </c:pt>
                <c:pt idx="4">
                  <c:v>-4029.6321942303075</c:v>
                </c:pt>
                <c:pt idx="5">
                  <c:v>-13664.273992796916</c:v>
                </c:pt>
                <c:pt idx="6">
                  <c:v>-14053.955117304738</c:v>
                </c:pt>
                <c:pt idx="7">
                  <c:v>-15150.010134381228</c:v>
                </c:pt>
                <c:pt idx="8">
                  <c:v>-11191.798922311014</c:v>
                </c:pt>
                <c:pt idx="9">
                  <c:v>-14761.048360579996</c:v>
                </c:pt>
                <c:pt idx="10">
                  <c:v>-13774.321746929632</c:v>
                </c:pt>
                <c:pt idx="11">
                  <c:v>-15496.511827373077</c:v>
                </c:pt>
                <c:pt idx="12">
                  <c:v>-14772.737494363899</c:v>
                </c:pt>
                <c:pt idx="13">
                  <c:v>-12959.158076124217</c:v>
                </c:pt>
                <c:pt idx="14">
                  <c:v>-12780.761454778998</c:v>
                </c:pt>
                <c:pt idx="15">
                  <c:v>-11911.124975465027</c:v>
                </c:pt>
                <c:pt idx="16">
                  <c:v>-11130.355150556821</c:v>
                </c:pt>
                <c:pt idx="17">
                  <c:v>-10012.25437138199</c:v>
                </c:pt>
                <c:pt idx="18">
                  <c:v>-10023.48942177846</c:v>
                </c:pt>
                <c:pt idx="19">
                  <c:v>-2754.2871421856657</c:v>
                </c:pt>
                <c:pt idx="20">
                  <c:v>-5116.0565484121653</c:v>
                </c:pt>
                <c:pt idx="21">
                  <c:v>-1883.021362505662</c:v>
                </c:pt>
                <c:pt idx="22">
                  <c:v>-6467.2396074097214</c:v>
                </c:pt>
                <c:pt idx="23">
                  <c:v>-8114.3197558931206</c:v>
                </c:pt>
                <c:pt idx="24">
                  <c:v>-7234.1158318800644</c:v>
                </c:pt>
                <c:pt idx="25">
                  <c:v>-7411.4690794143144</c:v>
                </c:pt>
                <c:pt idx="26">
                  <c:v>-5946.0249303603414</c:v>
                </c:pt>
                <c:pt idx="27">
                  <c:v>0</c:v>
                </c:pt>
                <c:pt idx="28">
                  <c:v>-2152.7404578142964</c:v>
                </c:pt>
                <c:pt idx="29">
                  <c:v>-297.54568535857612</c:v>
                </c:pt>
                <c:pt idx="30">
                  <c:v>-5291.6861303761134</c:v>
                </c:pt>
                <c:pt idx="31">
                  <c:v>-2141.1068687859279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ECF-4249-921C-58B019AF1C1A}"/>
            </c:ext>
          </c:extLst>
        </c:ser>
        <c:ser>
          <c:idx val="7"/>
          <c:order val="8"/>
          <c:tx>
            <c:strRef>
              <c:f>Sheet1!$K$1</c:f>
              <c:strCache>
                <c:ptCount val="1"/>
                <c:pt idx="0">
                  <c:v>Реклама конкурентов</c:v>
                </c:pt>
              </c:strCache>
            </c:strRef>
          </c:tx>
          <c:spPr>
            <a:solidFill>
              <a:schemeClr val="accent5"/>
            </a:solidFill>
          </c:spPr>
          <c:cat>
            <c:strLit>
              <c:ptCount val="3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pt idx="26">
                <c:v>27</c:v>
              </c:pt>
              <c:pt idx="27">
                <c:v>28</c:v>
              </c:pt>
              <c:pt idx="28">
                <c:v>29</c:v>
              </c:pt>
              <c:pt idx="29">
                <c:v>30</c:v>
              </c:pt>
              <c:pt idx="30">
                <c:v>31</c:v>
              </c:pt>
              <c:pt idx="31">
                <c:v>32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Sheet1!$K$2:$K$37</c:f>
              <c:numCache>
                <c:formatCode>General</c:formatCode>
                <c:ptCount val="32"/>
                <c:pt idx="0">
                  <c:v>-7100.7508975999999</c:v>
                </c:pt>
                <c:pt idx="1">
                  <c:v>-8844.4568399999789</c:v>
                </c:pt>
                <c:pt idx="2">
                  <c:v>-13840.314666800004</c:v>
                </c:pt>
                <c:pt idx="3">
                  <c:v>-9473.1564935999904</c:v>
                </c:pt>
                <c:pt idx="4">
                  <c:v>-11196.391299200001</c:v>
                </c:pt>
                <c:pt idx="5">
                  <c:v>-10087.392249600001</c:v>
                </c:pt>
                <c:pt idx="6">
                  <c:v>-8044.4653712000008</c:v>
                </c:pt>
                <c:pt idx="7">
                  <c:v>-6866.4589551999998</c:v>
                </c:pt>
                <c:pt idx="8">
                  <c:v>-13105.1632264</c:v>
                </c:pt>
                <c:pt idx="9">
                  <c:v>-18268.317944799997</c:v>
                </c:pt>
                <c:pt idx="10">
                  <c:v>-15687.351285599991</c:v>
                </c:pt>
                <c:pt idx="11">
                  <c:v>-5946.8551540000044</c:v>
                </c:pt>
                <c:pt idx="12">
                  <c:v>-7933.6903012000002</c:v>
                </c:pt>
                <c:pt idx="13">
                  <c:v>-10606.56210959999</c:v>
                </c:pt>
                <c:pt idx="14">
                  <c:v>-22337.622283200009</c:v>
                </c:pt>
                <c:pt idx="15">
                  <c:v>-20355.199541999958</c:v>
                </c:pt>
                <c:pt idx="16">
                  <c:v>-12345.685359200001</c:v>
                </c:pt>
                <c:pt idx="17">
                  <c:v>-7113.0284104000002</c:v>
                </c:pt>
                <c:pt idx="18">
                  <c:v>-5191.6804760000014</c:v>
                </c:pt>
                <c:pt idx="19">
                  <c:v>-8838.2535464000048</c:v>
                </c:pt>
                <c:pt idx="20">
                  <c:v>-12784.469054000001</c:v>
                </c:pt>
                <c:pt idx="21">
                  <c:v>-20439.348722400005</c:v>
                </c:pt>
                <c:pt idx="22">
                  <c:v>-12895.719288000011</c:v>
                </c:pt>
                <c:pt idx="23">
                  <c:v>-8791.0874911999999</c:v>
                </c:pt>
                <c:pt idx="24">
                  <c:v>-15033.068029999989</c:v>
                </c:pt>
                <c:pt idx="25">
                  <c:v>-12907.302888</c:v>
                </c:pt>
                <c:pt idx="26">
                  <c:v>-16667.616035999996</c:v>
                </c:pt>
                <c:pt idx="27">
                  <c:v>-16211.696099199999</c:v>
                </c:pt>
                <c:pt idx="28">
                  <c:v>-13304.776155599999</c:v>
                </c:pt>
                <c:pt idx="29">
                  <c:v>-8997.654599200001</c:v>
                </c:pt>
                <c:pt idx="30">
                  <c:v>-10995.026173199993</c:v>
                </c:pt>
                <c:pt idx="31">
                  <c:v>-10835.35909159999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ECF-4249-921C-58B019AF1C1A}"/>
            </c:ext>
          </c:extLst>
        </c:ser>
        <c:axId val="115742208"/>
        <c:axId val="115723648"/>
      </c:areaChar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8F0006"/>
              </a:solidFill>
            </a:ln>
          </c:spPr>
          <c:marker>
            <c:symbol val="none"/>
          </c:marker>
          <c:cat>
            <c:multiLvlStrRef>
              <c:f>Sheet1!$A$2:$B$33</c:f>
              <c:multiLvlStrCache>
                <c:ptCount val="32"/>
                <c:lvl>
                  <c:pt idx="0">
                    <c:v>янв</c:v>
                  </c:pt>
                  <c:pt idx="1">
                    <c:v>фев</c:v>
                  </c:pt>
                  <c:pt idx="2">
                    <c:v>мар</c:v>
                  </c:pt>
                  <c:pt idx="3">
                    <c:v>апр</c:v>
                  </c:pt>
                  <c:pt idx="4">
                    <c:v>май</c:v>
                  </c:pt>
                  <c:pt idx="5">
                    <c:v>июн</c:v>
                  </c:pt>
                  <c:pt idx="6">
                    <c:v>июл</c:v>
                  </c:pt>
                  <c:pt idx="7">
                    <c:v>авг</c:v>
                  </c:pt>
                  <c:pt idx="8">
                    <c:v>сен</c:v>
                  </c:pt>
                  <c:pt idx="9">
                    <c:v>окт</c:v>
                  </c:pt>
                  <c:pt idx="10">
                    <c:v>ноя</c:v>
                  </c:pt>
                  <c:pt idx="11">
                    <c:v>дек</c:v>
                  </c:pt>
                  <c:pt idx="12">
                    <c:v>янв</c:v>
                  </c:pt>
                  <c:pt idx="13">
                    <c:v>фев</c:v>
                  </c:pt>
                  <c:pt idx="14">
                    <c:v>мар</c:v>
                  </c:pt>
                  <c:pt idx="15">
                    <c:v>апр</c:v>
                  </c:pt>
                  <c:pt idx="16">
                    <c:v>май</c:v>
                  </c:pt>
                  <c:pt idx="17">
                    <c:v>июн</c:v>
                  </c:pt>
                  <c:pt idx="18">
                    <c:v>июл</c:v>
                  </c:pt>
                  <c:pt idx="19">
                    <c:v>авг</c:v>
                  </c:pt>
                  <c:pt idx="20">
                    <c:v>сен</c:v>
                  </c:pt>
                  <c:pt idx="21">
                    <c:v>окт</c:v>
                  </c:pt>
                  <c:pt idx="22">
                    <c:v>ноя</c:v>
                  </c:pt>
                  <c:pt idx="23">
                    <c:v>дек</c:v>
                  </c:pt>
                  <c:pt idx="24">
                    <c:v>янв</c:v>
                  </c:pt>
                  <c:pt idx="25">
                    <c:v>фев</c:v>
                  </c:pt>
                  <c:pt idx="26">
                    <c:v>мар</c:v>
                  </c:pt>
                  <c:pt idx="27">
                    <c:v>апр</c:v>
                  </c:pt>
                  <c:pt idx="28">
                    <c:v>май</c:v>
                  </c:pt>
                  <c:pt idx="29">
                    <c:v>июн</c:v>
                  </c:pt>
                  <c:pt idx="30">
                    <c:v>июл</c:v>
                  </c:pt>
                  <c:pt idx="31">
                    <c:v>авг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Sheet1!$C$2:$C$37</c:f>
              <c:numCache>
                <c:formatCode>General</c:formatCode>
                <c:ptCount val="32"/>
                <c:pt idx="0">
                  <c:v>106901</c:v>
                </c:pt>
                <c:pt idx="1">
                  <c:v>270745</c:v>
                </c:pt>
                <c:pt idx="2">
                  <c:v>162528</c:v>
                </c:pt>
                <c:pt idx="3">
                  <c:v>169904</c:v>
                </c:pt>
                <c:pt idx="4">
                  <c:v>134131</c:v>
                </c:pt>
                <c:pt idx="5">
                  <c:v>200221</c:v>
                </c:pt>
                <c:pt idx="6">
                  <c:v>226412</c:v>
                </c:pt>
                <c:pt idx="7">
                  <c:v>155493</c:v>
                </c:pt>
                <c:pt idx="8">
                  <c:v>201209</c:v>
                </c:pt>
                <c:pt idx="9">
                  <c:v>173663</c:v>
                </c:pt>
                <c:pt idx="10">
                  <c:v>157163</c:v>
                </c:pt>
                <c:pt idx="11">
                  <c:v>185129</c:v>
                </c:pt>
                <c:pt idx="12">
                  <c:v>196195</c:v>
                </c:pt>
                <c:pt idx="13">
                  <c:v>180913</c:v>
                </c:pt>
                <c:pt idx="14">
                  <c:v>171972</c:v>
                </c:pt>
                <c:pt idx="15">
                  <c:v>239533</c:v>
                </c:pt>
                <c:pt idx="16">
                  <c:v>179695</c:v>
                </c:pt>
                <c:pt idx="17">
                  <c:v>133983</c:v>
                </c:pt>
                <c:pt idx="18">
                  <c:v>181797</c:v>
                </c:pt>
                <c:pt idx="19">
                  <c:v>155099</c:v>
                </c:pt>
                <c:pt idx="20">
                  <c:v>184931</c:v>
                </c:pt>
                <c:pt idx="21">
                  <c:v>169998</c:v>
                </c:pt>
                <c:pt idx="22">
                  <c:v>140689</c:v>
                </c:pt>
                <c:pt idx="23">
                  <c:v>145117</c:v>
                </c:pt>
                <c:pt idx="24">
                  <c:v>158452</c:v>
                </c:pt>
                <c:pt idx="25">
                  <c:v>178696</c:v>
                </c:pt>
                <c:pt idx="26">
                  <c:v>167606</c:v>
                </c:pt>
                <c:pt idx="27">
                  <c:v>215799</c:v>
                </c:pt>
                <c:pt idx="28">
                  <c:v>133109</c:v>
                </c:pt>
                <c:pt idx="29">
                  <c:v>142243</c:v>
                </c:pt>
                <c:pt idx="30">
                  <c:v>144436</c:v>
                </c:pt>
                <c:pt idx="31">
                  <c:v>110542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ECF-4249-921C-58B019AF1C1A}"/>
            </c:ext>
          </c:extLst>
        </c:ser>
        <c:ser>
          <c:idx val="9"/>
          <c:order val="9"/>
          <c:tx>
            <c:strRef>
              <c:f>Sheet1!$D$1</c:f>
              <c:strCache>
                <c:ptCount val="1"/>
                <c:pt idx="0">
                  <c:v>Модель</c:v>
                </c:pt>
              </c:strCache>
            </c:strRef>
          </c:tx>
          <c:spPr>
            <a:ln>
              <a:solidFill>
                <a:srgbClr val="174671"/>
              </a:solidFill>
              <a:prstDash val="sysDash"/>
            </a:ln>
          </c:spPr>
          <c:marker>
            <c:symbol val="none"/>
          </c:marker>
          <c:cat>
            <c:strLit>
              <c:ptCount val="32"/>
              <c:pt idx="0">
                <c:v>2015 янв</c:v>
              </c:pt>
              <c:pt idx="1">
                <c:v>2015 фев</c:v>
              </c:pt>
              <c:pt idx="2">
                <c:v>2015 мар</c:v>
              </c:pt>
              <c:pt idx="3">
                <c:v>2015 апр</c:v>
              </c:pt>
              <c:pt idx="4">
                <c:v>2015 май</c:v>
              </c:pt>
              <c:pt idx="5">
                <c:v>2015 июн</c:v>
              </c:pt>
              <c:pt idx="6">
                <c:v>2015 июл</c:v>
              </c:pt>
              <c:pt idx="7">
                <c:v>2015 авг</c:v>
              </c:pt>
              <c:pt idx="8">
                <c:v>2015 сен</c:v>
              </c:pt>
              <c:pt idx="9">
                <c:v>2015 окт</c:v>
              </c:pt>
              <c:pt idx="10">
                <c:v>2015 ноя</c:v>
              </c:pt>
              <c:pt idx="11">
                <c:v>2015 дек</c:v>
              </c:pt>
              <c:pt idx="12">
                <c:v>2016 янв</c:v>
              </c:pt>
              <c:pt idx="13">
                <c:v>2016 фев</c:v>
              </c:pt>
              <c:pt idx="14">
                <c:v>2016 мар</c:v>
              </c:pt>
              <c:pt idx="15">
                <c:v>2016 апр</c:v>
              </c:pt>
              <c:pt idx="16">
                <c:v>2016 май</c:v>
              </c:pt>
              <c:pt idx="17">
                <c:v>2016 июн</c:v>
              </c:pt>
              <c:pt idx="18">
                <c:v>2016 июл</c:v>
              </c:pt>
              <c:pt idx="19">
                <c:v>2016 авг</c:v>
              </c:pt>
              <c:pt idx="20">
                <c:v>2016 сен</c:v>
              </c:pt>
              <c:pt idx="21">
                <c:v>2016 окт</c:v>
              </c:pt>
              <c:pt idx="22">
                <c:v>2016 ноя</c:v>
              </c:pt>
              <c:pt idx="23">
                <c:v>2016 дек</c:v>
              </c:pt>
              <c:pt idx="24">
                <c:v>2017 янв</c:v>
              </c:pt>
              <c:pt idx="25">
                <c:v>2017 фев</c:v>
              </c:pt>
              <c:pt idx="26">
                <c:v>2017 мар</c:v>
              </c:pt>
              <c:pt idx="27">
                <c:v>2017 апр</c:v>
              </c:pt>
              <c:pt idx="28">
                <c:v>2017 май</c:v>
              </c:pt>
              <c:pt idx="29">
                <c:v>2017 июн</c:v>
              </c:pt>
              <c:pt idx="30">
                <c:v>2017 июл</c:v>
              </c:pt>
              <c:pt idx="31">
                <c:v>2017 авг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Sheet1!$D$2:$D$37</c:f>
              <c:numCache>
                <c:formatCode>General</c:formatCode>
                <c:ptCount val="32"/>
                <c:pt idx="0">
                  <c:v>141464.3160425034</c:v>
                </c:pt>
                <c:pt idx="1">
                  <c:v>219674.70383511286</c:v>
                </c:pt>
                <c:pt idx="2">
                  <c:v>139218.28455146332</c:v>
                </c:pt>
                <c:pt idx="3">
                  <c:v>197422.92143530422</c:v>
                </c:pt>
                <c:pt idx="4">
                  <c:v>184762.46965863556</c:v>
                </c:pt>
                <c:pt idx="5">
                  <c:v>197376.02625717162</c:v>
                </c:pt>
                <c:pt idx="6">
                  <c:v>202374.19662684298</c:v>
                </c:pt>
                <c:pt idx="7">
                  <c:v>152184.72135453281</c:v>
                </c:pt>
                <c:pt idx="8">
                  <c:v>193313.08516303988</c:v>
                </c:pt>
                <c:pt idx="9">
                  <c:v>159522.56076531188</c:v>
                </c:pt>
                <c:pt idx="10">
                  <c:v>180792.64814525744</c:v>
                </c:pt>
                <c:pt idx="11">
                  <c:v>191671.36391107575</c:v>
                </c:pt>
                <c:pt idx="12">
                  <c:v>204487.87650667131</c:v>
                </c:pt>
                <c:pt idx="13">
                  <c:v>204346.59337950617</c:v>
                </c:pt>
                <c:pt idx="14">
                  <c:v>179141.35488914573</c:v>
                </c:pt>
                <c:pt idx="15">
                  <c:v>244033.12604402128</c:v>
                </c:pt>
                <c:pt idx="16">
                  <c:v>172593.05530246694</c:v>
                </c:pt>
                <c:pt idx="17">
                  <c:v>150212.42463120361</c:v>
                </c:pt>
                <c:pt idx="18">
                  <c:v>166826.71027014224</c:v>
                </c:pt>
                <c:pt idx="19">
                  <c:v>151388.27335471092</c:v>
                </c:pt>
                <c:pt idx="20">
                  <c:v>177424.28030464801</c:v>
                </c:pt>
                <c:pt idx="21">
                  <c:v>147437.83105880758</c:v>
                </c:pt>
                <c:pt idx="22">
                  <c:v>131041.7771737696</c:v>
                </c:pt>
                <c:pt idx="23">
                  <c:v>128811.04893865257</c:v>
                </c:pt>
                <c:pt idx="24">
                  <c:v>177212.96919613663</c:v>
                </c:pt>
                <c:pt idx="25">
                  <c:v>184371.87311508952</c:v>
                </c:pt>
                <c:pt idx="26">
                  <c:v>160752.9891380317</c:v>
                </c:pt>
                <c:pt idx="27">
                  <c:v>215801.80112653846</c:v>
                </c:pt>
                <c:pt idx="28">
                  <c:v>151478.20354123431</c:v>
                </c:pt>
                <c:pt idx="29">
                  <c:v>159641.00153258964</c:v>
                </c:pt>
                <c:pt idx="30">
                  <c:v>152605.28727583255</c:v>
                </c:pt>
                <c:pt idx="31">
                  <c:v>140176.28259859368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ECF-4249-921C-58B019AF1C1A}"/>
            </c:ext>
          </c:extLst>
        </c:ser>
        <c:marker val="1"/>
        <c:axId val="115720192"/>
        <c:axId val="115721728"/>
      </c:lineChart>
      <c:catAx>
        <c:axId val="115720192"/>
        <c:scaling>
          <c:orientation val="minMax"/>
        </c:scaling>
        <c:axPos val="b"/>
        <c:numFmt formatCode="General" sourceLinked="1"/>
        <c:majorTickMark val="none"/>
        <c:tickLblPos val="nextTo"/>
        <c:crossAx val="115721728"/>
        <c:crosses val="autoZero"/>
        <c:auto val="1"/>
        <c:lblAlgn val="ctr"/>
        <c:lblOffset val="100"/>
      </c:catAx>
      <c:valAx>
        <c:axId val="115721728"/>
        <c:scaling>
          <c:orientation val="minMax"/>
          <c:max val="350000"/>
          <c:min val="-50000"/>
        </c:scaling>
        <c:axPos val="l"/>
        <c:numFmt formatCode="General" sourceLinked="1"/>
        <c:majorTickMark val="none"/>
        <c:tickLblPos val="none"/>
        <c:crossAx val="115720192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ru-RU"/>
                    <a:t>Продажи препарата</a:t>
                  </a:r>
                  <a:endParaRPr lang="en-US"/>
                </a:p>
              </c:rich>
            </c:tx>
          </c:dispUnitsLbl>
        </c:dispUnits>
      </c:valAx>
      <c:valAx>
        <c:axId val="115723648"/>
        <c:scaling>
          <c:orientation val="minMax"/>
          <c:max val="350000"/>
          <c:min val="-50000"/>
        </c:scaling>
        <c:axPos val="r"/>
        <c:numFmt formatCode="General" sourceLinked="1"/>
        <c:majorTickMark val="none"/>
        <c:tickLblPos val="none"/>
        <c:crossAx val="115742208"/>
        <c:crosses val="max"/>
        <c:crossBetween val="between"/>
        <c:dispUnits>
          <c:builtInUnit val="thousands"/>
        </c:dispUnits>
      </c:valAx>
      <c:catAx>
        <c:axId val="115742208"/>
        <c:scaling>
          <c:orientation val="minMax"/>
        </c:scaling>
        <c:delete val="1"/>
        <c:axPos val="b"/>
        <c:numFmt formatCode="General" sourceLinked="1"/>
        <c:tickLblPos val="none"/>
        <c:crossAx val="115723648"/>
        <c:crosses val="autoZero"/>
        <c:auto val="1"/>
        <c:lblAlgn val="ctr"/>
        <c:lblOffset val="100"/>
      </c:catAx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3.4356848735753745E-2"/>
          <c:y val="4.2866075541942224E-2"/>
          <c:w val="0.5204220527394956"/>
          <c:h val="0.20565513989017986"/>
        </c:manualLayout>
      </c:layout>
    </c:legend>
    <c:plotVisOnly val="1"/>
    <c:dispBlanksAs val="gap"/>
  </c:chart>
  <c:txPr>
    <a:bodyPr/>
    <a:lstStyle/>
    <a:p>
      <a:pPr>
        <a:defRPr sz="100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2427428816764932E-2"/>
          <c:y val="6.7730883796946237E-2"/>
          <c:w val="0.90521768050332019"/>
          <c:h val="0.85407646481221466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bg1">
                  <a:lumMod val="8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1D-4300-80EC-610D3621FAD8}"/>
              </c:ext>
            </c:extLst>
          </c:dPt>
          <c:dPt>
            <c:idx val="1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1D-4300-80EC-610D3621FAD8}"/>
              </c:ext>
            </c:extLst>
          </c:dPt>
          <c:dPt>
            <c:idx val="2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F1D-4300-80EC-610D3621FAD8}"/>
              </c:ext>
            </c:extLst>
          </c:dPt>
          <c:dPt>
            <c:idx val="3"/>
            <c:spPr>
              <a:solidFill>
                <a:srgbClr val="FC80F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F1D-4300-80EC-610D3621FAD8}"/>
              </c:ext>
            </c:extLst>
          </c:dPt>
          <c:dPt>
            <c:idx val="4"/>
            <c:spPr>
              <a:solidFill>
                <a:schemeClr val="accent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F1D-4300-80EC-610D3621FAD8}"/>
              </c:ext>
            </c:extLst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F1D-4300-80EC-610D3621FAD8}"/>
              </c:ext>
            </c:extLst>
          </c:dPt>
          <c:dPt>
            <c:idx val="6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F1D-4300-80EC-610D3621FAD8}"/>
              </c:ext>
            </c:extLst>
          </c:dPt>
          <c:dPt>
            <c:idx val="7"/>
            <c:spPr>
              <a:solidFill>
                <a:srgbClr val="FF01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F1D-4300-80EC-610D3621FAD8}"/>
              </c:ext>
            </c:extLst>
          </c:dPt>
          <c:dPt>
            <c:idx val="8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F1D-4300-80EC-610D3621FAD8}"/>
              </c:ext>
            </c:extLst>
          </c:dPt>
          <c:dLbls>
            <c:dLbl>
              <c:idx val="6"/>
              <c:numFmt formatCode="0%" sourceLinked="0"/>
              <c:spPr/>
              <c:txPr>
                <a:bodyPr/>
                <a:lstStyle/>
                <a:p>
                  <a:pPr>
                    <a:defRPr sz="9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ru-RU"/>
                </a:p>
              </c:txPr>
            </c:dLbl>
            <c:dLbl>
              <c:idx val="7"/>
              <c:numFmt formatCode="0.0%" sourceLinked="0"/>
              <c:spPr/>
              <c:txPr>
                <a:bodyPr/>
                <a:lstStyle/>
                <a:p>
                  <a:pPr>
                    <a:defRPr sz="9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ru-RU"/>
                </a:p>
              </c:txPr>
            </c:dLbl>
            <c:dLbl>
              <c:idx val="8"/>
              <c:numFmt formatCode="0%" sourceLinked="0"/>
              <c:spPr/>
              <c:txPr>
                <a:bodyPr/>
                <a:lstStyle/>
                <a:p>
                  <a:pPr>
                    <a:defRPr sz="900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base</c:v>
                </c:pt>
                <c:pt idx="1">
                  <c:v>april 2014</c:v>
                </c:pt>
                <c:pt idx="2">
                  <c:v>weighted PI</c:v>
                </c:pt>
                <c:pt idx="3">
                  <c:v>price diff NG-competitors</c:v>
                </c:pt>
                <c:pt idx="4">
                  <c:v>competitors media spends, rur</c:v>
                </c:pt>
                <c:pt idx="5">
                  <c:v>national TV, TRP</c:v>
                </c:pt>
                <c:pt idx="6">
                  <c:v>radio spends, rur</c:v>
                </c:pt>
                <c:pt idx="7">
                  <c:v>digital spends, rur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0.69900757650870038</c:v>
                </c:pt>
                <c:pt idx="1">
                  <c:v>1.1303863389647903E-2</c:v>
                </c:pt>
                <c:pt idx="2">
                  <c:v>0.23454549443290579</c:v>
                </c:pt>
                <c:pt idx="3">
                  <c:v>-4.743755059479908E-2</c:v>
                </c:pt>
                <c:pt idx="4">
                  <c:v>-6.8898578000323493E-2</c:v>
                </c:pt>
                <c:pt idx="5">
                  <c:v>0.12451941646090896</c:v>
                </c:pt>
                <c:pt idx="6">
                  <c:v>4.4078609082693301E-2</c:v>
                </c:pt>
                <c:pt idx="7">
                  <c:v>2.8811687202672212E-3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FF1D-4300-80EC-610D3621FAD8}"/>
            </c:ext>
          </c:extLst>
        </c:ser>
        <c:gapWidth val="100"/>
        <c:secondPieSize val="75"/>
        <c:serLines/>
      </c:ofPieChart>
    </c:plotArea>
    <c:plotVisOnly val="1"/>
    <c:dispBlanksAs val="zero"/>
  </c:chart>
  <c:txPr>
    <a:bodyPr/>
    <a:lstStyle/>
    <a:p>
      <a:pPr>
        <a:defRPr sz="1200">
          <a:solidFill>
            <a:srgbClr val="000000"/>
          </a:solidFill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1CD0-027E-4AA6-9622-B8C8A0B8F3D0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8D95B-D615-472F-BFBA-622BC757FD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634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23BC2-5B03-4447-B6AF-5CA4A844438E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6EB52-FB59-4792-A9A7-FEE920349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085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6EB52-FB59-4792-A9A7-FEE92034903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6712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935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6337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Были построены базовые модели для апробации подхода. Успешно – высокий </a:t>
            </a:r>
            <a:r>
              <a:rPr lang="en-US" dirty="0"/>
              <a:t>R-</a:t>
            </a:r>
            <a:r>
              <a:rPr lang="ru-RU" dirty="0"/>
              <a:t>квадрат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404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Однако у нас есть опыт работы с более сложными вещами в данной категории – продажи препаратов.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331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Чтобы это все работало необходим регламент, т.е. алгоритм, который бы уравнивал ожидания ответственных за планирование структурных подразделений.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5377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2844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6EB52-FB59-4792-A9A7-FEE92034903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671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Информационные технологии и математико-статистические методы</a:t>
            </a:r>
          </a:p>
          <a:p>
            <a:endParaRPr lang="ru-RU" dirty="0"/>
          </a:p>
          <a:p>
            <a:r>
              <a:rPr lang="ru-RU" dirty="0"/>
              <a:t>как организовать эффективную работу с планом ФХД и использовать весь потенциал плана ФХД как управленческого инструмента.</a:t>
            </a:r>
          </a:p>
          <a:p>
            <a:r>
              <a:rPr lang="ru-RU" dirty="0"/>
              <a:t>возможностями современных информационных технологий для снижения трудозатрат специалистов ПЭО и повышения качества управления финансово-экономическими процессами. </a:t>
            </a:r>
          </a:p>
          <a:p>
            <a:endParaRPr lang="ru-RU" dirty="0"/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Уточнение состава и расширение инструментальных средств, используемых в рабочем макете финансового плана, включение в него новых рабочих функций, связанных с корректировкой и уточнением планируемых показателей.</a:t>
            </a:r>
            <a:endParaRPr lang="ru-RU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43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18" charset="-78"/>
              </a:rPr>
              <a:t/>
            </a:r>
            <a:br>
              <a:rPr lang="ru-RU" sz="1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18" charset="-78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78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Принцип встречного планирования: С одной стороны у нас есть возможности финансирования нашей будущей деятельности, нужно их прогнозировать. С другой потребности, которые могут иметь разный приоритет. Необходимо создать инструмент для того, чтобы балансировать потребности и возможности – в </a:t>
            </a:r>
            <a:r>
              <a:rPr lang="ru-RU" dirty="0" err="1"/>
              <a:t>т.ч</a:t>
            </a:r>
            <a:r>
              <a:rPr lang="ru-RU" dirty="0"/>
              <a:t>. по структурным подразделениям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2841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Слишком громко говорить о том, что мы создали готовый инструмент. Мы создали рабочий макет в табличной форме, прописаны алгоритмы его работы.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934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таюличной</a:t>
            </a:r>
            <a:r>
              <a:rPr lang="ru-RU" dirty="0"/>
              <a:t> форме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5245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таюличной</a:t>
            </a:r>
            <a:r>
              <a:rPr lang="ru-RU" dirty="0"/>
              <a:t> форме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709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Интересная особенность макета – это встроенная блок моделирования показателей деятельности центра, что в свою очередь позволяет уточнять прогнозы. Несколько слов про подход.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5D6D2-EE21-4E47-A6C4-57AEA7D159C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154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8002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6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</a:t>
            </a:r>
          </a:p>
        </p:txBody>
      </p:sp>
    </p:spTree>
    <p:extLst>
      <p:ext uri="{BB962C8B-B14F-4D97-AF65-F5344CB8AC3E}">
        <p14:creationId xmlns="" xmlns:p14="http://schemas.microsoft.com/office/powerpoint/2010/main" val="195050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648072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28659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>
          <a:xfrm>
            <a:off x="8577327" y="6356350"/>
            <a:ext cx="417120" cy="365125"/>
          </a:xfrm>
          <a:prstGeom prst="rect">
            <a:avLst/>
          </a:prstGeom>
        </p:spPr>
        <p:txBody>
          <a:bodyPr/>
          <a:lstStyle/>
          <a:p>
            <a:fld id="{04904DEF-7054-4283-8249-E952513E9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74529" y="1132335"/>
            <a:ext cx="8412271" cy="457625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410198" y="274638"/>
            <a:ext cx="8276602" cy="559647"/>
          </a:xfrm>
          <a:prstGeom prst="rect">
            <a:avLst/>
          </a:prstGeom>
        </p:spPr>
        <p:txBody>
          <a:bodyPr/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274529" y="6256452"/>
            <a:ext cx="8302798" cy="538405"/>
            <a:chOff x="120705" y="6256452"/>
            <a:chExt cx="8302798" cy="538405"/>
          </a:xfrm>
        </p:grpSpPr>
        <p:pic>
          <p:nvPicPr>
            <p:cNvPr id="16" name="Picture 2" descr="ÐÐ¾ÑÐ¾Ð¶ÐµÐµ Ð¸Ð·Ð¾Ð±ÑÐ°Ð¶ÐµÐ½Ð¸Ðµ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5098" y="6256452"/>
              <a:ext cx="538405" cy="53840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http://www.pirogov-center.ru/images/2016/logo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05" y="6342750"/>
              <a:ext cx="1420392" cy="36580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1684047" y="6525654"/>
              <a:ext cx="6012153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 userDrawn="1"/>
        </p:nvCxnSpPr>
        <p:spPr>
          <a:xfrm>
            <a:off x="278802" y="274638"/>
            <a:ext cx="0" cy="5596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6047427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>
          <a:xfrm>
            <a:off x="8577327" y="6356350"/>
            <a:ext cx="417120" cy="365125"/>
          </a:xfrm>
        </p:spPr>
        <p:txBody>
          <a:bodyPr/>
          <a:lstStyle/>
          <a:p>
            <a:fld id="{04904DEF-7054-4283-8249-E952513E9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274529" y="1132335"/>
            <a:ext cx="8412271" cy="4576256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410198" y="274638"/>
            <a:ext cx="8276602" cy="559647"/>
          </a:xfrm>
        </p:spPr>
        <p:txBody>
          <a:bodyPr/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274529" y="6256452"/>
            <a:ext cx="8302798" cy="538405"/>
            <a:chOff x="120705" y="6256452"/>
            <a:chExt cx="8302798" cy="538405"/>
          </a:xfrm>
        </p:grpSpPr>
        <p:pic>
          <p:nvPicPr>
            <p:cNvPr id="16" name="Picture 2" descr="ÐÐ¾ÑÐ¾Ð¶ÐµÐµ Ð¸Ð·Ð¾Ð±ÑÐ°Ð¶ÐµÐ½Ð¸Ðµ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5098" y="6256452"/>
              <a:ext cx="538405" cy="53840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http://www.pirogov-center.ru/images/2016/logo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705" y="6342750"/>
              <a:ext cx="1420392" cy="36580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1684047" y="6525654"/>
              <a:ext cx="6012153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 userDrawn="1"/>
        </p:nvCxnSpPr>
        <p:spPr>
          <a:xfrm>
            <a:off x="278802" y="274638"/>
            <a:ext cx="0" cy="5596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6047427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noProof="1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1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A1B216-FB2D-441D-A6B7-C40A5D237569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04DEF-7054-4283-8249-E952513E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300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535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 userDrawn="1"/>
        </p:nvSpPr>
        <p:spPr>
          <a:xfrm>
            <a:off x="0" y="6777372"/>
            <a:ext cx="9153525" cy="108012"/>
          </a:xfrm>
          <a:prstGeom prst="rect">
            <a:avLst/>
          </a:prstGeom>
          <a:gradFill flip="none" rotWithShape="1">
            <a:gsLst>
              <a:gs pos="34000">
                <a:srgbClr val="760000"/>
              </a:gs>
              <a:gs pos="100000">
                <a:srgbClr val="FF000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922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/>
              <a:t>Textmasterformate durch Klicken bearbeiten</a:t>
            </a:r>
          </a:p>
          <a:p>
            <a:pPr lvl="1"/>
            <a:r>
              <a:rPr lang="de-DE" altLang="ru-RU"/>
              <a:t>Zweite Ebene</a:t>
            </a:r>
          </a:p>
          <a:p>
            <a:pPr lvl="2"/>
            <a:r>
              <a:rPr lang="de-DE" altLang="ru-RU"/>
              <a:t>Dritte Ebene</a:t>
            </a:r>
          </a:p>
          <a:p>
            <a:pPr lvl="3"/>
            <a:r>
              <a:rPr lang="de-DE" altLang="ru-RU"/>
              <a:t>Vierte Ebene</a:t>
            </a:r>
          </a:p>
          <a:p>
            <a:pPr lvl="4"/>
            <a:r>
              <a:rPr lang="de-DE" altLang="ru-RU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DC2521D-CFCD-4AAE-846F-4AE448053D9A}" type="datetime1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noProof="1" dirty="0">
                <a:solidFill>
                  <a:srgbClr val="898989"/>
                </a:solidFill>
                <a:ea typeface="Arial" charset="0"/>
                <a:cs typeface="+mn-ea"/>
              </a:defRPr>
            </a:lvl1pPr>
          </a:lstStyle>
          <a:p>
            <a:fld id="{04904DEF-7054-4283-8249-E952513E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429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</p:sldLayoutIdLst>
  <p:transition spd="med"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6512" y="2276872"/>
            <a:ext cx="9144000" cy="2376264"/>
          </a:xfrm>
          <a:effectLst/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создания экономической модели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Пироговского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 в целях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прогнозирования доходов и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затрат</a:t>
            </a:r>
          </a:p>
        </p:txBody>
      </p:sp>
    </p:spTree>
    <p:extLst>
      <p:ext uri="{BB962C8B-B14F-4D97-AF65-F5344CB8AC3E}">
        <p14:creationId xmlns="" xmlns:p14="http://schemas.microsoft.com/office/powerpoint/2010/main" val="148189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3726D98-B8AE-479B-9245-433B2520E5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FED09DB-4015-4FFC-A174-F48BD6C6B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800" spc="50" dirty="0"/>
              <a:t>Разработать макет Финансового плана доходов и расходов ФГБУ «НМХЦ им. Н.И. Пирогова» в целях рационального контроля формирования и использования ресурсов</a:t>
            </a:r>
          </a:p>
          <a:p>
            <a:pPr marL="0" indent="0" algn="just">
              <a:buNone/>
            </a:pPr>
            <a:r>
              <a:rPr lang="ru-RU" sz="1800" spc="50" dirty="0"/>
              <a:t/>
            </a:r>
            <a:br>
              <a:rPr lang="ru-RU" sz="1800" spc="50" dirty="0"/>
            </a:br>
            <a:endParaRPr lang="en-US" sz="1800" spc="50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A4B8B7-37F0-4862-8627-6A0835F2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исследования</a:t>
            </a:r>
            <a:endParaRPr lang="en-US" dirty="0"/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CEDE1932-7B4A-4BB4-BE69-7D1A6C937E28}"/>
              </a:ext>
            </a:extLst>
          </p:cNvPr>
          <p:cNvSpPr txBox="1">
            <a:spLocks/>
          </p:cNvSpPr>
          <p:nvPr/>
        </p:nvSpPr>
        <p:spPr bwMode="auto">
          <a:xfrm>
            <a:off x="1371600" y="2908522"/>
            <a:ext cx="7315200" cy="193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spc="50" dirty="0"/>
              <a:t>использовать потенциал плана ФХД как инструмента управленческого учета</a:t>
            </a:r>
          </a:p>
          <a:p>
            <a:pPr marL="0" indent="0">
              <a:buNone/>
            </a:pPr>
            <a:endParaRPr lang="ru-RU" sz="1800" spc="50" dirty="0"/>
          </a:p>
          <a:p>
            <a:pPr marL="0" indent="0">
              <a:buNone/>
            </a:pPr>
            <a:r>
              <a:rPr lang="ru-RU" sz="1800" spc="50" dirty="0"/>
              <a:t>использовать современные технологии и методы  обработки данных для повышения качества управления финансово-экономическими процессами 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="" xmlns:a16="http://schemas.microsoft.com/office/drawing/2014/main" id="{CDEA8FCA-A3F6-479C-81AA-D69AB49297F9}"/>
              </a:ext>
            </a:extLst>
          </p:cNvPr>
          <p:cNvSpPr/>
          <p:nvPr/>
        </p:nvSpPr>
        <p:spPr>
          <a:xfrm rot="5400000">
            <a:off x="944546" y="3078576"/>
            <a:ext cx="326571" cy="362082"/>
          </a:xfrm>
          <a:prstGeom prst="bentUpArrow">
            <a:avLst>
              <a:gd name="adj1" fmla="val 35000"/>
              <a:gd name="adj2" fmla="val 38846"/>
              <a:gd name="adj3" fmla="val 316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Bent-Up 8">
            <a:extLst>
              <a:ext uri="{FF2B5EF4-FFF2-40B4-BE49-F238E27FC236}">
                <a16:creationId xmlns="" xmlns:a16="http://schemas.microsoft.com/office/drawing/2014/main" id="{DF1671CD-3B2E-4111-8ADE-0192A96ED12C}"/>
              </a:ext>
            </a:extLst>
          </p:cNvPr>
          <p:cNvSpPr/>
          <p:nvPr/>
        </p:nvSpPr>
        <p:spPr>
          <a:xfrm rot="5400000">
            <a:off x="944546" y="4157930"/>
            <a:ext cx="326571" cy="362082"/>
          </a:xfrm>
          <a:prstGeom prst="bentUpArrow">
            <a:avLst>
              <a:gd name="adj1" fmla="val 35000"/>
              <a:gd name="adj2" fmla="val 38846"/>
              <a:gd name="adj3" fmla="val 3166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685033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10198" y="1030087"/>
            <a:ext cx="8276602" cy="412513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управленческого учёта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0198" y="1768224"/>
            <a:ext cx="2520000" cy="9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Управленческая аналитика и дополнительные группировки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88499" y="1768224"/>
            <a:ext cx="2520000" cy="9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Планирование, прогнозы, нормативы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66800" y="1768224"/>
            <a:ext cx="2520000" cy="93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 принятия управленческих решений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0198" y="3231860"/>
            <a:ext cx="3672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затратами и финансовыми результатами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14800" y="3229152"/>
            <a:ext cx="36720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Управление инвестициями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427882" y="1530104"/>
            <a:ext cx="484632" cy="213145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1" name="Прямая со стрелкой 20"/>
          <p:cNvCxnSpPr>
            <a:cxnSpLocks/>
          </p:cNvCxnSpPr>
          <p:nvPr/>
        </p:nvCxnSpPr>
        <p:spPr>
          <a:xfrm>
            <a:off x="1699312" y="2846128"/>
            <a:ext cx="0" cy="23965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 flipH="1">
            <a:off x="2087831" y="2770401"/>
            <a:ext cx="1994367" cy="296666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>
          <a:xfrm flipH="1">
            <a:off x="3347796" y="2827251"/>
            <a:ext cx="3978524" cy="257249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cxnSpLocks/>
          </p:cNvCxnSpPr>
          <p:nvPr/>
        </p:nvCxnSpPr>
        <p:spPr>
          <a:xfrm>
            <a:off x="1799792" y="2858013"/>
            <a:ext cx="4008707" cy="21751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cxnSpLocks/>
          </p:cNvCxnSpPr>
          <p:nvPr/>
        </p:nvCxnSpPr>
        <p:spPr>
          <a:xfrm>
            <a:off x="5080887" y="2774875"/>
            <a:ext cx="1981193" cy="32151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cxnSpLocks/>
          </p:cNvCxnSpPr>
          <p:nvPr/>
        </p:nvCxnSpPr>
        <p:spPr>
          <a:xfrm>
            <a:off x="7426800" y="2834521"/>
            <a:ext cx="0" cy="27630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410198" y="4946405"/>
            <a:ext cx="8276602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Учет объектов бухгалтерского учёта и представление бюджетной и бухгалтерской отчётности</a:t>
            </a:r>
          </a:p>
        </p:txBody>
      </p:sp>
      <p:sp>
        <p:nvSpPr>
          <p:cNvPr id="37" name="Овал 36"/>
          <p:cNvSpPr/>
          <p:nvPr/>
        </p:nvSpPr>
        <p:spPr>
          <a:xfrm>
            <a:off x="410198" y="5607921"/>
            <a:ext cx="8276602" cy="631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Бухгалтерский учёт</a:t>
            </a:r>
          </a:p>
        </p:txBody>
      </p:sp>
      <p:sp>
        <p:nvSpPr>
          <p:cNvPr id="8" name="Title 7">
            <a:extLst>
              <a:ext uri="{FF2B5EF4-FFF2-40B4-BE49-F238E27FC236}">
                <a16:creationId xmlns="" xmlns:a16="http://schemas.microsoft.com/office/drawing/2014/main" id="{351EF140-5F78-4ADA-828E-0244578B7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Управленческий учет – аналитическое расширение бухгалтерского учёта </a:t>
            </a:r>
            <a:endParaRPr lang="en-US" sz="2000" dirty="0"/>
          </a:p>
        </p:txBody>
      </p:sp>
      <p:sp>
        <p:nvSpPr>
          <p:cNvPr id="29" name="Стрелка вниз 14">
            <a:extLst>
              <a:ext uri="{FF2B5EF4-FFF2-40B4-BE49-F238E27FC236}">
                <a16:creationId xmlns="" xmlns:a16="http://schemas.microsoft.com/office/drawing/2014/main" id="{BC4177D9-016B-4420-AF2B-B2287848BC83}"/>
              </a:ext>
            </a:extLst>
          </p:cNvPr>
          <p:cNvSpPr/>
          <p:nvPr/>
        </p:nvSpPr>
        <p:spPr>
          <a:xfrm>
            <a:off x="4309985" y="1527908"/>
            <a:ext cx="484632" cy="213145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Стрелка вниз 14">
            <a:extLst>
              <a:ext uri="{FF2B5EF4-FFF2-40B4-BE49-F238E27FC236}">
                <a16:creationId xmlns="" xmlns:a16="http://schemas.microsoft.com/office/drawing/2014/main" id="{584515CF-2172-457E-90E5-4E39D1274FA6}"/>
              </a:ext>
            </a:extLst>
          </p:cNvPr>
          <p:cNvSpPr/>
          <p:nvPr/>
        </p:nvSpPr>
        <p:spPr>
          <a:xfrm>
            <a:off x="7184484" y="1527908"/>
            <a:ext cx="484632" cy="213145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Стрелка вниз 14">
            <a:extLst>
              <a:ext uri="{FF2B5EF4-FFF2-40B4-BE49-F238E27FC236}">
                <a16:creationId xmlns="" xmlns:a16="http://schemas.microsoft.com/office/drawing/2014/main" id="{E3F0A546-CB23-47B3-91EF-75697962B127}"/>
              </a:ext>
            </a:extLst>
          </p:cNvPr>
          <p:cNvSpPr/>
          <p:nvPr/>
        </p:nvSpPr>
        <p:spPr>
          <a:xfrm>
            <a:off x="4306183" y="4341137"/>
            <a:ext cx="484632" cy="549021"/>
          </a:xfrm>
          <a:prstGeom prst="upDownArrow">
            <a:avLst>
              <a:gd name="adj1" fmla="val 50000"/>
              <a:gd name="adj2" fmla="val 4170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Left Bracket 38">
            <a:extLst>
              <a:ext uri="{FF2B5EF4-FFF2-40B4-BE49-F238E27FC236}">
                <a16:creationId xmlns="" xmlns:a16="http://schemas.microsoft.com/office/drawing/2014/main" id="{2DCE69D6-B88A-457F-9EC7-0CF02ED066DA}"/>
              </a:ext>
            </a:extLst>
          </p:cNvPr>
          <p:cNvSpPr/>
          <p:nvPr/>
        </p:nvSpPr>
        <p:spPr>
          <a:xfrm rot="16200000">
            <a:off x="4511185" y="109275"/>
            <a:ext cx="74628" cy="8276602"/>
          </a:xfrm>
          <a:prstGeom prst="leftBracket">
            <a:avLst>
              <a:gd name="adj" fmla="val 5667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0868815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198" y="274638"/>
            <a:ext cx="8276602" cy="559647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/>
              <a:t>Финансовая модель деятельности Пироговского центра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="" xmlns:a16="http://schemas.microsoft.com/office/drawing/2014/main" id="{96C41CC7-F1A0-4F26-9F10-4E4AA59F8CAA}"/>
              </a:ext>
            </a:extLst>
          </p:cNvPr>
          <p:cNvGrpSpPr/>
          <p:nvPr/>
        </p:nvGrpSpPr>
        <p:grpSpPr>
          <a:xfrm>
            <a:off x="410198" y="1030087"/>
            <a:ext cx="8276602" cy="1388965"/>
            <a:chOff x="410198" y="1030087"/>
            <a:chExt cx="8276602" cy="1388965"/>
          </a:xfrm>
        </p:grpSpPr>
        <p:sp>
          <p:nvSpPr>
            <p:cNvPr id="6" name="Скругленный прямоугольник 6">
              <a:extLst>
                <a:ext uri="{FF2B5EF4-FFF2-40B4-BE49-F238E27FC236}">
                  <a16:creationId xmlns="" xmlns:a16="http://schemas.microsoft.com/office/drawing/2014/main" id="{C02A1460-65DB-48E9-AC54-195E683198FF}"/>
                </a:ext>
              </a:extLst>
            </p:cNvPr>
            <p:cNvSpPr/>
            <p:nvPr/>
          </p:nvSpPr>
          <p:spPr>
            <a:xfrm>
              <a:off x="410198" y="1030087"/>
              <a:ext cx="8276602" cy="588924"/>
            </a:xfrm>
            <a:prstGeom prst="roundRect">
              <a:avLst>
                <a:gd name="adj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Входные финансовые потоки (доходы)</a:t>
              </a:r>
            </a:p>
          </p:txBody>
        </p:sp>
        <p:sp>
          <p:nvSpPr>
            <p:cNvPr id="7" name="Прямоугольник 9">
              <a:extLst>
                <a:ext uri="{FF2B5EF4-FFF2-40B4-BE49-F238E27FC236}">
                  <a16:creationId xmlns="" xmlns:a16="http://schemas.microsoft.com/office/drawing/2014/main" id="{3A3378BA-8AF4-42A1-BC6D-072449EA07F5}"/>
                </a:ext>
              </a:extLst>
            </p:cNvPr>
            <p:cNvSpPr/>
            <p:nvPr/>
          </p:nvSpPr>
          <p:spPr>
            <a:xfrm>
              <a:off x="410198" y="1711818"/>
              <a:ext cx="2520000" cy="6741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Финансирование из федерального бюджета</a:t>
              </a:r>
            </a:p>
          </p:txBody>
        </p:sp>
        <p:sp>
          <p:nvSpPr>
            <p:cNvPr id="8" name="Прямоугольник 9">
              <a:extLst>
                <a:ext uri="{FF2B5EF4-FFF2-40B4-BE49-F238E27FC236}">
                  <a16:creationId xmlns="" xmlns:a16="http://schemas.microsoft.com/office/drawing/2014/main" id="{77D82762-450D-44E9-AAEA-B254CC317849}"/>
                </a:ext>
              </a:extLst>
            </p:cNvPr>
            <p:cNvSpPr/>
            <p:nvPr/>
          </p:nvSpPr>
          <p:spPr>
            <a:xfrm>
              <a:off x="3288499" y="1720345"/>
              <a:ext cx="2520000" cy="6741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Финансирование из средств ОМС</a:t>
              </a:r>
            </a:p>
          </p:txBody>
        </p:sp>
        <p:sp>
          <p:nvSpPr>
            <p:cNvPr id="9" name="Прямоугольник 9">
              <a:extLst>
                <a:ext uri="{FF2B5EF4-FFF2-40B4-BE49-F238E27FC236}">
                  <a16:creationId xmlns="" xmlns:a16="http://schemas.microsoft.com/office/drawing/2014/main" id="{58CA1D1C-22F4-4E33-8B88-28E1A96D1C94}"/>
                </a:ext>
              </a:extLst>
            </p:cNvPr>
            <p:cNvSpPr/>
            <p:nvPr/>
          </p:nvSpPr>
          <p:spPr>
            <a:xfrm>
              <a:off x="6166800" y="1744944"/>
              <a:ext cx="2520000" cy="6741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Внебюджетные источники</a:t>
              </a:r>
            </a:p>
          </p:txBody>
        </p:sp>
      </p:grpSp>
      <p:grpSp>
        <p:nvGrpSpPr>
          <p:cNvPr id="5" name="Group 15">
            <a:extLst>
              <a:ext uri="{FF2B5EF4-FFF2-40B4-BE49-F238E27FC236}">
                <a16:creationId xmlns="" xmlns:a16="http://schemas.microsoft.com/office/drawing/2014/main" id="{BBE68B52-068A-4AA7-8E37-3889F0EA774A}"/>
              </a:ext>
            </a:extLst>
          </p:cNvPr>
          <p:cNvGrpSpPr/>
          <p:nvPr/>
        </p:nvGrpSpPr>
        <p:grpSpPr>
          <a:xfrm>
            <a:off x="410198" y="3801468"/>
            <a:ext cx="8276602" cy="2324131"/>
            <a:chOff x="410198" y="3619711"/>
            <a:chExt cx="8276602" cy="2324131"/>
          </a:xfrm>
        </p:grpSpPr>
        <p:sp>
          <p:nvSpPr>
            <p:cNvPr id="10" name="Прямоугольник 12">
              <a:extLst>
                <a:ext uri="{FF2B5EF4-FFF2-40B4-BE49-F238E27FC236}">
                  <a16:creationId xmlns="" xmlns:a16="http://schemas.microsoft.com/office/drawing/2014/main" id="{4B0BA0F7-535F-47BC-AFCE-35E14CD4F101}"/>
                </a:ext>
              </a:extLst>
            </p:cNvPr>
            <p:cNvSpPr/>
            <p:nvPr/>
          </p:nvSpPr>
          <p:spPr>
            <a:xfrm>
              <a:off x="410198" y="3619711"/>
              <a:ext cx="2520000" cy="15659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Инвестиционные </a:t>
              </a:r>
            </a:p>
            <a:p>
              <a:pPr algn="ctr"/>
              <a:r>
                <a:rPr lang="ru-RU" sz="12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расходы</a:t>
              </a:r>
            </a:p>
          </p:txBody>
        </p:sp>
        <p:sp>
          <p:nvSpPr>
            <p:cNvPr id="11" name="Прямоугольник 12">
              <a:extLst>
                <a:ext uri="{FF2B5EF4-FFF2-40B4-BE49-F238E27FC236}">
                  <a16:creationId xmlns="" xmlns:a16="http://schemas.microsoft.com/office/drawing/2014/main" id="{F9B94993-4F79-473F-9629-6E07078ACC54}"/>
                </a:ext>
              </a:extLst>
            </p:cNvPr>
            <p:cNvSpPr/>
            <p:nvPr/>
          </p:nvSpPr>
          <p:spPr>
            <a:xfrm>
              <a:off x="3288498" y="3619712"/>
              <a:ext cx="5398301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Текущие расходы</a:t>
              </a:r>
            </a:p>
          </p:txBody>
        </p:sp>
        <p:sp>
          <p:nvSpPr>
            <p:cNvPr id="12" name="Прямоугольник 12">
              <a:extLst>
                <a:ext uri="{FF2B5EF4-FFF2-40B4-BE49-F238E27FC236}">
                  <a16:creationId xmlns="" xmlns:a16="http://schemas.microsoft.com/office/drawing/2014/main" id="{5034F66C-2DAE-4166-B0A9-21FD1BF75ED3}"/>
                </a:ext>
              </a:extLst>
            </p:cNvPr>
            <p:cNvSpPr/>
            <p:nvPr/>
          </p:nvSpPr>
          <p:spPr>
            <a:xfrm>
              <a:off x="3288498" y="4465645"/>
              <a:ext cx="1620000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Оплата труда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73B1C349-FC0B-4235-866C-763AA967986E}"/>
                </a:ext>
              </a:extLst>
            </p:cNvPr>
            <p:cNvSpPr/>
            <p:nvPr/>
          </p:nvSpPr>
          <p:spPr>
            <a:xfrm>
              <a:off x="5177648" y="4465645"/>
              <a:ext cx="1620000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Закупки</a:t>
              </a:r>
            </a:p>
          </p:txBody>
        </p:sp>
        <p:sp>
          <p:nvSpPr>
            <p:cNvPr id="14" name="Прямоугольник 12">
              <a:extLst>
                <a:ext uri="{FF2B5EF4-FFF2-40B4-BE49-F238E27FC236}">
                  <a16:creationId xmlns="" xmlns:a16="http://schemas.microsoft.com/office/drawing/2014/main" id="{84FCECF8-868C-4026-B7D7-9667D2CBB6BC}"/>
                </a:ext>
              </a:extLst>
            </p:cNvPr>
            <p:cNvSpPr/>
            <p:nvPr/>
          </p:nvSpPr>
          <p:spPr>
            <a:xfrm>
              <a:off x="7066798" y="4465645"/>
              <a:ext cx="1620000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Прочие расходы</a:t>
              </a:r>
            </a:p>
          </p:txBody>
        </p:sp>
        <p:sp>
          <p:nvSpPr>
            <p:cNvPr id="15" name="Скругленный прямоугольник 6">
              <a:extLst>
                <a:ext uri="{FF2B5EF4-FFF2-40B4-BE49-F238E27FC236}">
                  <a16:creationId xmlns="" xmlns:a16="http://schemas.microsoft.com/office/drawing/2014/main" id="{D0D556C6-231B-4377-906C-6F269B7EBB07}"/>
                </a:ext>
              </a:extLst>
            </p:cNvPr>
            <p:cNvSpPr/>
            <p:nvPr/>
          </p:nvSpPr>
          <p:spPr>
            <a:xfrm>
              <a:off x="410198" y="5354918"/>
              <a:ext cx="8276602" cy="588924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Исходящие финансовые потоки (расходы)</a:t>
              </a:r>
            </a:p>
          </p:txBody>
        </p:sp>
      </p:grpSp>
      <p:sp>
        <p:nvSpPr>
          <p:cNvPr id="18" name="Стрелка вниз 14">
            <a:extLst>
              <a:ext uri="{FF2B5EF4-FFF2-40B4-BE49-F238E27FC236}">
                <a16:creationId xmlns="" xmlns:a16="http://schemas.microsoft.com/office/drawing/2014/main" id="{1E601ADC-936C-4B06-A165-C37D603194AF}"/>
              </a:ext>
            </a:extLst>
          </p:cNvPr>
          <p:cNvSpPr/>
          <p:nvPr/>
        </p:nvSpPr>
        <p:spPr>
          <a:xfrm>
            <a:off x="4079039" y="2679469"/>
            <a:ext cx="938920" cy="38508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Стрелка вниз 14">
            <a:extLst>
              <a:ext uri="{FF2B5EF4-FFF2-40B4-BE49-F238E27FC236}">
                <a16:creationId xmlns="" xmlns:a16="http://schemas.microsoft.com/office/drawing/2014/main" id="{A4C771F5-CD05-4119-8453-14F8FF4E02BF}"/>
              </a:ext>
            </a:extLst>
          </p:cNvPr>
          <p:cNvSpPr/>
          <p:nvPr/>
        </p:nvSpPr>
        <p:spPr>
          <a:xfrm rot="10800000">
            <a:off x="4079039" y="3164568"/>
            <a:ext cx="938920" cy="38508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127A7E91-CE48-480A-B0BD-1F3BEB8934D5}"/>
              </a:ext>
            </a:extLst>
          </p:cNvPr>
          <p:cNvCxnSpPr/>
          <p:nvPr/>
        </p:nvCxnSpPr>
        <p:spPr>
          <a:xfrm>
            <a:off x="410198" y="2570371"/>
            <a:ext cx="8276600" cy="0"/>
          </a:xfrm>
          <a:prstGeom prst="line">
            <a:avLst/>
          </a:prstGeom>
          <a:ln w="19050">
            <a:solidFill>
              <a:srgbClr val="1746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F6897724-3172-4C82-84BB-31517C4A2E13}"/>
              </a:ext>
            </a:extLst>
          </p:cNvPr>
          <p:cNvCxnSpPr/>
          <p:nvPr/>
        </p:nvCxnSpPr>
        <p:spPr>
          <a:xfrm>
            <a:off x="410198" y="3647114"/>
            <a:ext cx="8276600" cy="0"/>
          </a:xfrm>
          <a:prstGeom prst="line">
            <a:avLst/>
          </a:prstGeom>
          <a:ln w="19050">
            <a:solidFill>
              <a:srgbClr val="8F00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36">
            <a:extLst>
              <a:ext uri="{FF2B5EF4-FFF2-40B4-BE49-F238E27FC236}">
                <a16:creationId xmlns="" xmlns:a16="http://schemas.microsoft.com/office/drawing/2014/main" id="{0FD5BDC2-640F-4FC1-9C06-071206D3CD55}"/>
              </a:ext>
            </a:extLst>
          </p:cNvPr>
          <p:cNvSpPr/>
          <p:nvPr/>
        </p:nvSpPr>
        <p:spPr>
          <a:xfrm>
            <a:off x="4638495" y="2918487"/>
            <a:ext cx="3238303" cy="334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встречное планирование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2BE7FA70-4B37-4529-9BC9-1DCCFE715F4C}"/>
              </a:ext>
            </a:extLst>
          </p:cNvPr>
          <p:cNvCxnSpPr>
            <a:endCxn id="12" idx="0"/>
          </p:cNvCxnSpPr>
          <p:nvPr/>
        </p:nvCxnSpPr>
        <p:spPr>
          <a:xfrm>
            <a:off x="4079039" y="4521469"/>
            <a:ext cx="0" cy="12593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CC07D8D4-5F79-4DB2-B6FC-BADAEF4436EC}"/>
              </a:ext>
            </a:extLst>
          </p:cNvPr>
          <p:cNvCxnSpPr/>
          <p:nvPr/>
        </p:nvCxnSpPr>
        <p:spPr>
          <a:xfrm>
            <a:off x="5988802" y="4521469"/>
            <a:ext cx="0" cy="12593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EC38F52C-D3B7-4563-9339-E866A113B7BF}"/>
              </a:ext>
            </a:extLst>
          </p:cNvPr>
          <p:cNvCxnSpPr/>
          <p:nvPr/>
        </p:nvCxnSpPr>
        <p:spPr>
          <a:xfrm>
            <a:off x="7876798" y="4521469"/>
            <a:ext cx="0" cy="125933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581203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Финансового плана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6D3271-064F-491A-A5A5-F1C30A0B85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13229" r="2298" b="8936"/>
          <a:stretch/>
        </p:blipFill>
        <p:spPr>
          <a:xfrm>
            <a:off x="301558" y="933855"/>
            <a:ext cx="8216917" cy="52042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476506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Финансового плана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6D3271-064F-491A-A5A5-F1C30A0B85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13229" r="2298" b="8936"/>
          <a:stretch/>
        </p:blipFill>
        <p:spPr>
          <a:xfrm>
            <a:off x="301558" y="933855"/>
            <a:ext cx="8216917" cy="52042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7B2A0B3-9BA4-4992-9521-0831A324D73A}"/>
              </a:ext>
            </a:extLst>
          </p:cNvPr>
          <p:cNvSpPr/>
          <p:nvPr/>
        </p:nvSpPr>
        <p:spPr>
          <a:xfrm>
            <a:off x="1089497" y="1235414"/>
            <a:ext cx="7003916" cy="4630366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блоки (разделы):</a:t>
            </a:r>
          </a:p>
          <a:p>
            <a:pPr>
              <a:lnSpc>
                <a:spcPct val="120000"/>
              </a:lnSpc>
            </a:pPr>
            <a:endParaRPr lang="ru-RU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Пользовательские настройки представления данных</a:t>
            </a: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Факторы сценарного планирования на уровне медицинского центра</a:t>
            </a: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Показатели деятельности подразделений и факторы распределения затрат </a:t>
            </a: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по доходам</a:t>
            </a: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по расходам</a:t>
            </a: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Показатели эффективности хозяйственной деятельности</a:t>
            </a:r>
          </a:p>
          <a:p>
            <a:pPr marL="70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Общий отчет об исполнении плана</a:t>
            </a:r>
          </a:p>
        </p:txBody>
      </p:sp>
    </p:spTree>
    <p:extLst>
      <p:ext uri="{BB962C8B-B14F-4D97-AF65-F5344CB8AC3E}">
        <p14:creationId xmlns="" xmlns:p14="http://schemas.microsoft.com/office/powerpoint/2010/main" val="140330964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Макет Финансового плана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F6D3271-064F-491A-A5A5-F1C30A0B85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13229" r="2298" b="8936"/>
          <a:stretch/>
        </p:blipFill>
        <p:spPr>
          <a:xfrm>
            <a:off x="301558" y="933855"/>
            <a:ext cx="8216917" cy="52042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705744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6AD7E7F1-021B-488D-BD28-8B1741624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98" y="274638"/>
            <a:ext cx="8276602" cy="559647"/>
          </a:xfrm>
        </p:spPr>
        <p:txBody>
          <a:bodyPr/>
          <a:lstStyle/>
          <a:p>
            <a:r>
              <a:rPr lang="ru-RU" dirty="0"/>
              <a:t>Модель отражает основные принципы функционирования исследуемой системы</a:t>
            </a:r>
          </a:p>
        </p:txBody>
      </p:sp>
      <p:grpSp>
        <p:nvGrpSpPr>
          <p:cNvPr id="2" name="Group 11"/>
          <p:cNvGrpSpPr/>
          <p:nvPr/>
        </p:nvGrpSpPr>
        <p:grpSpPr>
          <a:xfrm>
            <a:off x="809288" y="1712650"/>
            <a:ext cx="7321458" cy="3613912"/>
            <a:chOff x="923588" y="1913665"/>
            <a:chExt cx="4223514" cy="3613912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529E7A44-2895-432F-9334-985C7BBB4301}"/>
                </a:ext>
              </a:extLst>
            </p:cNvPr>
            <p:cNvSpPr/>
            <p:nvPr/>
          </p:nvSpPr>
          <p:spPr>
            <a:xfrm>
              <a:off x="1847349" y="1913665"/>
              <a:ext cx="23840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66"/>
                </a:spcAft>
              </a:pPr>
              <a:r>
                <a:rPr lang="ru-RU" b="1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Бизнес-цели</a:t>
              </a:r>
              <a:endParaRPr lang="en-US" b="1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BC32F615-52A2-4FD2-923D-FAF7C35DBE51}"/>
                </a:ext>
              </a:extLst>
            </p:cNvPr>
            <p:cNvSpPr/>
            <p:nvPr/>
          </p:nvSpPr>
          <p:spPr>
            <a:xfrm>
              <a:off x="1452787" y="3319551"/>
              <a:ext cx="31731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66"/>
                </a:spcAft>
              </a:pPr>
              <a:r>
                <a:rPr lang="ru-RU" b="1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Стратегии достижения целей</a:t>
              </a:r>
              <a:endParaRPr lang="en-US" b="1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3E1F999A-014B-43CC-B7AC-532E9D65161E}"/>
                </a:ext>
              </a:extLst>
            </p:cNvPr>
            <p:cNvSpPr/>
            <p:nvPr/>
          </p:nvSpPr>
          <p:spPr>
            <a:xfrm>
              <a:off x="923588" y="4881246"/>
              <a:ext cx="422351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66"/>
                </a:spcAft>
              </a:pPr>
              <a:r>
                <a:rPr lang="ru-RU" b="1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Практические рекомендации по достижению целей</a:t>
              </a:r>
            </a:p>
          </p:txBody>
        </p:sp>
        <p:sp>
          <p:nvSpPr>
            <p:cNvPr id="11" name="Chevron 10">
              <a:extLst>
                <a:ext uri="{FF2B5EF4-FFF2-40B4-BE49-F238E27FC236}">
                  <a16:creationId xmlns="" xmlns:a16="http://schemas.microsoft.com/office/drawing/2014/main" id="{F0451DC4-B1F9-4483-80C5-9F6BB968B2E3}"/>
                </a:ext>
              </a:extLst>
            </p:cNvPr>
            <p:cNvSpPr/>
            <p:nvPr/>
          </p:nvSpPr>
          <p:spPr>
            <a:xfrm rot="5400000">
              <a:off x="2889527" y="2650390"/>
              <a:ext cx="291635" cy="270996"/>
            </a:xfrm>
            <a:prstGeom prst="chevron">
              <a:avLst/>
            </a:prstGeom>
            <a:solidFill>
              <a:srgbClr val="C00000"/>
            </a:solidFill>
            <a:ln w="31750">
              <a:solidFill>
                <a:srgbClr val="8F00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cap="all" spc="150" dirty="0">
                <a:solidFill>
                  <a:schemeClr val="tx1"/>
                </a:solidFill>
              </a:endParaRPr>
            </a:p>
          </p:txBody>
        </p:sp>
        <p:sp>
          <p:nvSpPr>
            <p:cNvPr id="13" name="Chevron 10">
              <a:extLst>
                <a:ext uri="{FF2B5EF4-FFF2-40B4-BE49-F238E27FC236}">
                  <a16:creationId xmlns="" xmlns:a16="http://schemas.microsoft.com/office/drawing/2014/main" id="{E46DAAA8-AAEF-4D93-BCFE-C28D10FBAEBB}"/>
                </a:ext>
              </a:extLst>
            </p:cNvPr>
            <p:cNvSpPr/>
            <p:nvPr/>
          </p:nvSpPr>
          <p:spPr>
            <a:xfrm rot="5400000">
              <a:off x="2889526" y="4257291"/>
              <a:ext cx="291635" cy="270996"/>
            </a:xfrm>
            <a:prstGeom prst="chevron">
              <a:avLst/>
            </a:prstGeom>
            <a:solidFill>
              <a:srgbClr val="C00000"/>
            </a:solidFill>
            <a:ln w="31750">
              <a:solidFill>
                <a:srgbClr val="8F00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cap="all" spc="15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55708633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C25B591-3967-49D8-BC6D-BFBBA27D2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98" y="274638"/>
            <a:ext cx="8733802" cy="559647"/>
          </a:xfrm>
        </p:spPr>
        <p:txBody>
          <a:bodyPr/>
          <a:lstStyle/>
          <a:p>
            <a:r>
              <a:rPr lang="ru-RU" sz="2100" dirty="0"/>
              <a:t>Основной инструмент моделирования и прогнозирования </a:t>
            </a:r>
            <a:r>
              <a:rPr lang="en-US" sz="2100" dirty="0"/>
              <a:t>– </a:t>
            </a:r>
            <a:r>
              <a:rPr lang="ru-RU" sz="2100" dirty="0">
                <a:solidFill>
                  <a:srgbClr val="8F0006"/>
                </a:solidFill>
              </a:rPr>
              <a:t>регрессионный анализ</a:t>
            </a:r>
            <a:endParaRPr lang="en-US" sz="2100" dirty="0">
              <a:solidFill>
                <a:srgbClr val="8F0006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83DDA23E-496A-46FD-B7AE-73AA344DCA30}"/>
              </a:ext>
            </a:extLst>
          </p:cNvPr>
          <p:cNvSpPr/>
          <p:nvPr/>
        </p:nvSpPr>
        <p:spPr>
          <a:xfrm>
            <a:off x="1469975" y="4598499"/>
            <a:ext cx="466245" cy="468000"/>
          </a:xfrm>
          <a:prstGeom prst="rect">
            <a:avLst/>
          </a:prstGeom>
          <a:solidFill>
            <a:srgbClr val="8F0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5" cap="all" spc="3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6F66B26-F3A0-48D7-8C33-8DB4C3F7632A}"/>
              </a:ext>
            </a:extLst>
          </p:cNvPr>
          <p:cNvSpPr/>
          <p:nvPr/>
        </p:nvSpPr>
        <p:spPr>
          <a:xfrm>
            <a:off x="3056307" y="4998333"/>
            <a:ext cx="403981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66"/>
              </a:spcAft>
            </a:pPr>
            <a:r>
              <a:rPr lang="ru-RU" sz="1500" b="1" i="1" spc="225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ЗП</a:t>
            </a:r>
            <a:r>
              <a:rPr lang="en-US" sz="15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500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r>
              <a:rPr lang="en-US" sz="15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15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</a:t>
            </a:r>
            <a:r>
              <a:rPr lang="en-US" sz="1500" b="1" i="1" spc="225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500" b="1" i="1" spc="225" baseline="-250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15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500" b="1" i="1" spc="225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500" b="1" i="1" spc="225" baseline="-250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5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…, </a:t>
            </a:r>
            <a:r>
              <a:rPr lang="en-US" sz="1500" b="1" i="1" spc="225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500" b="1" i="1" spc="225" baseline="-250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15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) </a:t>
            </a:r>
            <a:r>
              <a:rPr lang="en-US" sz="1500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el-GR" sz="2100" b="1" i="1" spc="22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</a:t>
            </a:r>
            <a:endParaRPr lang="en-US" sz="1500" b="1" i="1" spc="225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2182EC27-7E7A-45C8-9882-38C91921DE44}"/>
              </a:ext>
            </a:extLst>
          </p:cNvPr>
          <p:cNvCxnSpPr>
            <a:cxnSpLocks/>
          </p:cNvCxnSpPr>
          <p:nvPr/>
        </p:nvCxnSpPr>
        <p:spPr>
          <a:xfrm flipV="1">
            <a:off x="6467186" y="5463494"/>
            <a:ext cx="266364" cy="24198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8F57C052-597A-46D4-8C52-7156B9CE747C}"/>
              </a:ext>
            </a:extLst>
          </p:cNvPr>
          <p:cNvSpPr/>
          <p:nvPr/>
        </p:nvSpPr>
        <p:spPr>
          <a:xfrm>
            <a:off x="4729662" y="5584484"/>
            <a:ext cx="1809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66"/>
              </a:spcAft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Ошибка модели</a:t>
            </a:r>
            <a:endParaRPr lang="en-US" sz="1200" spc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26637" y="1984789"/>
            <a:ext cx="3712774" cy="412514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608323" y="2905665"/>
            <a:ext cx="4931088" cy="67838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170802" y="3386390"/>
            <a:ext cx="4368609" cy="142294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34"/>
          <p:cNvGrpSpPr/>
          <p:nvPr/>
        </p:nvGrpSpPr>
        <p:grpSpPr>
          <a:xfrm>
            <a:off x="6605298" y="2210024"/>
            <a:ext cx="2632447" cy="2657031"/>
            <a:chOff x="6543462" y="2078380"/>
            <a:chExt cx="2632447" cy="2657031"/>
          </a:xfrm>
        </p:grpSpPr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F923F84A-FB38-45E0-8F73-01CD6442BFEE}"/>
                </a:ext>
              </a:extLst>
            </p:cNvPr>
            <p:cNvSpPr txBox="1"/>
            <p:nvPr/>
          </p:nvSpPr>
          <p:spPr>
            <a:xfrm>
              <a:off x="6671714" y="2981431"/>
              <a:ext cx="1839699" cy="394088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ru-RU" sz="1600" b="1" spc="100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Зависимая переменная</a:t>
              </a:r>
              <a:endParaRPr lang="en-US" sz="1600" b="1" spc="100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4" name="Group 1033"/>
            <p:cNvGrpSpPr/>
            <p:nvPr/>
          </p:nvGrpSpPr>
          <p:grpSpPr>
            <a:xfrm>
              <a:off x="7136827" y="2078380"/>
              <a:ext cx="900000" cy="900000"/>
              <a:chOff x="6820449" y="2808957"/>
              <a:chExt cx="900000" cy="900000"/>
            </a:xfrm>
          </p:grpSpPr>
          <p:sp>
            <p:nvSpPr>
              <p:cNvPr id="2" name="Oval 1">
                <a:extLst>
                  <a:ext uri="{FF2B5EF4-FFF2-40B4-BE49-F238E27FC236}">
                    <a16:creationId xmlns="" xmlns:a16="http://schemas.microsoft.com/office/drawing/2014/main" id="{6729373C-14CA-4219-810D-7F39B5C4A128}"/>
                  </a:ext>
                </a:extLst>
              </p:cNvPr>
              <p:cNvSpPr/>
              <p:nvPr/>
            </p:nvSpPr>
            <p:spPr>
              <a:xfrm>
                <a:off x="6820449" y="2808957"/>
                <a:ext cx="900000" cy="900000"/>
              </a:xfrm>
              <a:prstGeom prst="ellipse">
                <a:avLst/>
              </a:prstGeom>
              <a:solidFill>
                <a:srgbClr val="1746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25" cap="all" spc="38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5" name="Group 2249"/>
              <p:cNvGrpSpPr/>
              <p:nvPr/>
            </p:nvGrpSpPr>
            <p:grpSpPr>
              <a:xfrm>
                <a:off x="7026939" y="3021095"/>
                <a:ext cx="476310" cy="455176"/>
                <a:chOff x="0" y="0"/>
                <a:chExt cx="505611" cy="497817"/>
              </a:xfrm>
            </p:grpSpPr>
            <p:sp>
              <p:nvSpPr>
                <p:cNvPr id="44" name="Shape 2245"/>
                <p:cNvSpPr/>
                <p:nvPr/>
              </p:nvSpPr>
              <p:spPr>
                <a:xfrm>
                  <a:off x="0" y="-1"/>
                  <a:ext cx="505612" cy="23529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13" h="21570" extrusionOk="0">
                      <a:moveTo>
                        <a:pt x="21301" y="468"/>
                      </a:moveTo>
                      <a:cubicBezTo>
                        <a:pt x="21150" y="141"/>
                        <a:pt x="20940" y="-30"/>
                        <a:pt x="20728" y="4"/>
                      </a:cubicBezTo>
                      <a:lnTo>
                        <a:pt x="17370" y="534"/>
                      </a:lnTo>
                      <a:cubicBezTo>
                        <a:pt x="16967" y="598"/>
                        <a:pt x="16664" y="1353"/>
                        <a:pt x="16693" y="2221"/>
                      </a:cubicBezTo>
                      <a:cubicBezTo>
                        <a:pt x="16723" y="3090"/>
                        <a:pt x="17073" y="3739"/>
                        <a:pt x="17476" y="3679"/>
                      </a:cubicBezTo>
                      <a:lnTo>
                        <a:pt x="18872" y="3458"/>
                      </a:lnTo>
                      <a:lnTo>
                        <a:pt x="13956" y="14064"/>
                      </a:lnTo>
                      <a:lnTo>
                        <a:pt x="8239" y="3632"/>
                      </a:lnTo>
                      <a:cubicBezTo>
                        <a:pt x="7949" y="3101"/>
                        <a:pt x="7519" y="3141"/>
                        <a:pt x="7249" y="3721"/>
                      </a:cubicBezTo>
                      <a:lnTo>
                        <a:pt x="214" y="18879"/>
                      </a:lnTo>
                      <a:cubicBezTo>
                        <a:pt x="-72" y="19495"/>
                        <a:pt x="-72" y="20493"/>
                        <a:pt x="214" y="21108"/>
                      </a:cubicBezTo>
                      <a:cubicBezTo>
                        <a:pt x="356" y="21417"/>
                        <a:pt x="543" y="21570"/>
                        <a:pt x="731" y="21570"/>
                      </a:cubicBezTo>
                      <a:cubicBezTo>
                        <a:pt x="919" y="21570"/>
                        <a:pt x="1106" y="21417"/>
                        <a:pt x="1248" y="21108"/>
                      </a:cubicBezTo>
                      <a:lnTo>
                        <a:pt x="7808" y="6976"/>
                      </a:lnTo>
                      <a:lnTo>
                        <a:pt x="13525" y="17408"/>
                      </a:lnTo>
                      <a:cubicBezTo>
                        <a:pt x="13815" y="17939"/>
                        <a:pt x="14246" y="17900"/>
                        <a:pt x="14515" y="17318"/>
                      </a:cubicBezTo>
                      <a:lnTo>
                        <a:pt x="19887" y="5730"/>
                      </a:lnTo>
                      <a:lnTo>
                        <a:pt x="19776" y="8617"/>
                      </a:lnTo>
                      <a:cubicBezTo>
                        <a:pt x="19742" y="9484"/>
                        <a:pt x="20042" y="10246"/>
                        <a:pt x="20445" y="10319"/>
                      </a:cubicBezTo>
                      <a:cubicBezTo>
                        <a:pt x="20465" y="10322"/>
                        <a:pt x="20486" y="10323"/>
                        <a:pt x="20506" y="10323"/>
                      </a:cubicBezTo>
                      <a:cubicBezTo>
                        <a:pt x="20883" y="10323"/>
                        <a:pt x="21203" y="9700"/>
                        <a:pt x="21235" y="8877"/>
                      </a:cubicBezTo>
                      <a:lnTo>
                        <a:pt x="21510" y="1707"/>
                      </a:lnTo>
                      <a:cubicBezTo>
                        <a:pt x="21528" y="1248"/>
                        <a:pt x="21451" y="795"/>
                        <a:pt x="21301" y="468"/>
                      </a:cubicBezTo>
                      <a:cubicBezTo>
                        <a:pt x="21301" y="468"/>
                        <a:pt x="21301" y="468"/>
                        <a:pt x="21301" y="46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5" name="Shape 2246"/>
                <p:cNvSpPr/>
                <p:nvPr/>
              </p:nvSpPr>
              <p:spPr>
                <a:xfrm>
                  <a:off x="63500" y="203200"/>
                  <a:ext cx="105866" cy="2946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01" extrusionOk="0">
                      <a:moveTo>
                        <a:pt x="19434" y="96"/>
                      </a:moveTo>
                      <a:cubicBezTo>
                        <a:pt x="18123" y="-99"/>
                        <a:pt x="16615" y="9"/>
                        <a:pt x="15608" y="367"/>
                      </a:cubicBezTo>
                      <a:lnTo>
                        <a:pt x="1027" y="5582"/>
                      </a:lnTo>
                      <a:cubicBezTo>
                        <a:pt x="369" y="5819"/>
                        <a:pt x="0" y="6137"/>
                        <a:pt x="0" y="6470"/>
                      </a:cubicBezTo>
                      <a:lnTo>
                        <a:pt x="0" y="20246"/>
                      </a:lnTo>
                      <a:cubicBezTo>
                        <a:pt x="0" y="20938"/>
                        <a:pt x="1574" y="21501"/>
                        <a:pt x="3507" y="21501"/>
                      </a:cubicBezTo>
                      <a:lnTo>
                        <a:pt x="18088" y="21501"/>
                      </a:lnTo>
                      <a:cubicBezTo>
                        <a:pt x="20026" y="21501"/>
                        <a:pt x="21600" y="20938"/>
                        <a:pt x="21600" y="20246"/>
                      </a:cubicBezTo>
                      <a:lnTo>
                        <a:pt x="21600" y="1255"/>
                      </a:lnTo>
                      <a:cubicBezTo>
                        <a:pt x="21600" y="747"/>
                        <a:pt x="20745" y="290"/>
                        <a:pt x="19434" y="96"/>
                      </a:cubicBezTo>
                      <a:cubicBezTo>
                        <a:pt x="19434" y="96"/>
                        <a:pt x="19434" y="96"/>
                        <a:pt x="19434" y="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6" name="Shape 2247"/>
                <p:cNvSpPr/>
                <p:nvPr/>
              </p:nvSpPr>
              <p:spPr>
                <a:xfrm>
                  <a:off x="203200" y="203200"/>
                  <a:ext cx="105866" cy="2946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01" extrusionOk="0">
                      <a:moveTo>
                        <a:pt x="5992" y="367"/>
                      </a:moveTo>
                      <a:cubicBezTo>
                        <a:pt x="4990" y="8"/>
                        <a:pt x="3477" y="-99"/>
                        <a:pt x="2166" y="96"/>
                      </a:cubicBezTo>
                      <a:cubicBezTo>
                        <a:pt x="855" y="290"/>
                        <a:pt x="0" y="747"/>
                        <a:pt x="0" y="1255"/>
                      </a:cubicBezTo>
                      <a:lnTo>
                        <a:pt x="0" y="20246"/>
                      </a:lnTo>
                      <a:cubicBezTo>
                        <a:pt x="0" y="20938"/>
                        <a:pt x="1574" y="21501"/>
                        <a:pt x="3507" y="21501"/>
                      </a:cubicBezTo>
                      <a:lnTo>
                        <a:pt x="18088" y="21501"/>
                      </a:lnTo>
                      <a:cubicBezTo>
                        <a:pt x="20026" y="21501"/>
                        <a:pt x="21600" y="20938"/>
                        <a:pt x="21600" y="20246"/>
                      </a:cubicBezTo>
                      <a:lnTo>
                        <a:pt x="21600" y="6470"/>
                      </a:lnTo>
                      <a:cubicBezTo>
                        <a:pt x="21600" y="6137"/>
                        <a:pt x="21231" y="5819"/>
                        <a:pt x="20573" y="5582"/>
                      </a:cubicBezTo>
                      <a:cubicBezTo>
                        <a:pt x="20573" y="5582"/>
                        <a:pt x="5992" y="367"/>
                        <a:pt x="5992" y="36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  <p:sp>
              <p:nvSpPr>
                <p:cNvPr id="47" name="Shape 2248"/>
                <p:cNvSpPr/>
                <p:nvPr/>
              </p:nvSpPr>
              <p:spPr>
                <a:xfrm>
                  <a:off x="342900" y="203200"/>
                  <a:ext cx="105866" cy="29461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01" extrusionOk="0">
                      <a:moveTo>
                        <a:pt x="19434" y="96"/>
                      </a:moveTo>
                      <a:cubicBezTo>
                        <a:pt x="18123" y="-99"/>
                        <a:pt x="16610" y="9"/>
                        <a:pt x="15608" y="367"/>
                      </a:cubicBezTo>
                      <a:lnTo>
                        <a:pt x="1027" y="5582"/>
                      </a:lnTo>
                      <a:cubicBezTo>
                        <a:pt x="369" y="5819"/>
                        <a:pt x="0" y="6137"/>
                        <a:pt x="0" y="6470"/>
                      </a:cubicBezTo>
                      <a:lnTo>
                        <a:pt x="0" y="20245"/>
                      </a:lnTo>
                      <a:cubicBezTo>
                        <a:pt x="0" y="20938"/>
                        <a:pt x="1569" y="21501"/>
                        <a:pt x="3507" y="21501"/>
                      </a:cubicBezTo>
                      <a:lnTo>
                        <a:pt x="18088" y="21501"/>
                      </a:lnTo>
                      <a:cubicBezTo>
                        <a:pt x="20026" y="21501"/>
                        <a:pt x="21600" y="20938"/>
                        <a:pt x="21600" y="20245"/>
                      </a:cubicBezTo>
                      <a:lnTo>
                        <a:pt x="21600" y="1255"/>
                      </a:lnTo>
                      <a:cubicBezTo>
                        <a:pt x="21600" y="747"/>
                        <a:pt x="20745" y="290"/>
                        <a:pt x="19434" y="96"/>
                      </a:cubicBezTo>
                      <a:cubicBezTo>
                        <a:pt x="19434" y="96"/>
                        <a:pt x="19434" y="96"/>
                        <a:pt x="19434" y="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38100" tIns="38100" rIns="38100" bIns="38100" numCol="1" anchor="ctr">
                  <a:noAutofit/>
                </a:bodyPr>
                <a:lstStyle/>
                <a:p>
                  <a:pPr>
                    <a:defRPr sz="30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</a:defRPr>
                  </a:pPr>
                  <a:endParaRPr/>
                </a:p>
              </p:txBody>
            </p:sp>
          </p:grpSp>
        </p:grp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F923F84A-FB38-45E0-8F73-01CD6442BFEE}"/>
                </a:ext>
              </a:extLst>
            </p:cNvPr>
            <p:cNvSpPr txBox="1"/>
            <p:nvPr/>
          </p:nvSpPr>
          <p:spPr>
            <a:xfrm>
              <a:off x="6543462" y="3789169"/>
              <a:ext cx="2632447" cy="946242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Выручка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Число клиентов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200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Число пролеченных больных</a:t>
              </a:r>
            </a:p>
            <a:p>
              <a:pPr marL="266700"/>
              <a:r>
                <a:rPr lang="ru-RU" sz="1200" spc="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…</a:t>
              </a:r>
              <a:endParaRPr lang="en-US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8" name="Group 1041"/>
          <p:cNvGrpSpPr/>
          <p:nvPr/>
        </p:nvGrpSpPr>
        <p:grpSpPr>
          <a:xfrm>
            <a:off x="1220208" y="1549793"/>
            <a:ext cx="1918354" cy="1355872"/>
            <a:chOff x="1282957" y="1480863"/>
            <a:chExt cx="1918354" cy="1355872"/>
          </a:xfrm>
        </p:grpSpPr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78F7987F-B121-4722-BEC7-9220D949FC23}"/>
                </a:ext>
              </a:extLst>
            </p:cNvPr>
            <p:cNvSpPr/>
            <p:nvPr/>
          </p:nvSpPr>
          <p:spPr>
            <a:xfrm>
              <a:off x="1837135" y="1480863"/>
              <a:ext cx="810000" cy="810000"/>
            </a:xfrm>
            <a:prstGeom prst="ellipse">
              <a:avLst/>
            </a:prstGeom>
            <a:solidFill>
              <a:srgbClr val="8F00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cap="all" spc="3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CDCF1A78-5109-455A-B174-315AADFC75EA}"/>
                </a:ext>
              </a:extLst>
            </p:cNvPr>
            <p:cNvSpPr/>
            <p:nvPr/>
          </p:nvSpPr>
          <p:spPr>
            <a:xfrm>
              <a:off x="1282957" y="2313515"/>
              <a:ext cx="191835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66"/>
                </a:spcAft>
              </a:pPr>
              <a:r>
                <a:rPr lang="ru-RU" sz="1400" b="1" spc="10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Фактор (регрессор) </a:t>
              </a:r>
              <a:r>
                <a:rPr lang="en-US" sz="1400" b="1" i="1" spc="10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</a:t>
              </a:r>
              <a:r>
                <a:rPr lang="en-US" sz="1400" b="1" i="1" spc="100" baseline="-2500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</a:p>
          </p:txBody>
        </p:sp>
      </p:grpSp>
      <p:grpSp>
        <p:nvGrpSpPr>
          <p:cNvPr id="9" name="Group 1042"/>
          <p:cNvGrpSpPr/>
          <p:nvPr/>
        </p:nvGrpSpPr>
        <p:grpSpPr>
          <a:xfrm>
            <a:off x="211167" y="3386390"/>
            <a:ext cx="1918354" cy="779003"/>
            <a:chOff x="468784" y="3220521"/>
            <a:chExt cx="1918354" cy="779003"/>
          </a:xfrm>
        </p:grpSpPr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336BA9DF-2C03-40D6-95E5-7D02088DAE22}"/>
                </a:ext>
              </a:extLst>
            </p:cNvPr>
            <p:cNvSpPr/>
            <p:nvPr/>
          </p:nvSpPr>
          <p:spPr>
            <a:xfrm>
              <a:off x="1220208" y="3220521"/>
              <a:ext cx="415507" cy="415507"/>
            </a:xfrm>
            <a:prstGeom prst="ellipse">
              <a:avLst/>
            </a:prstGeom>
            <a:solidFill>
              <a:srgbClr val="8F00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25" cap="all" spc="3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="" xmlns:a16="http://schemas.microsoft.com/office/drawing/2014/main" id="{CDCF1A78-5109-455A-B174-315AADFC75EA}"/>
                </a:ext>
              </a:extLst>
            </p:cNvPr>
            <p:cNvSpPr/>
            <p:nvPr/>
          </p:nvSpPr>
          <p:spPr>
            <a:xfrm>
              <a:off x="468784" y="3691747"/>
              <a:ext cx="191835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866"/>
                </a:spcAft>
              </a:pPr>
              <a:r>
                <a:rPr lang="ru-RU" sz="1400" b="1" spc="10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Фактор </a:t>
              </a:r>
              <a:r>
                <a:rPr lang="en-US" sz="1400" b="1" i="1" spc="10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</a:t>
              </a:r>
              <a:r>
                <a:rPr lang="ru-RU" sz="1400" b="1" i="1" spc="100" baseline="-2500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</a:t>
              </a:r>
              <a:endParaRPr lang="en-US" sz="1400" b="1" i="1" spc="100" baseline="-250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CDCF1A78-5109-455A-B174-315AADFC75EA}"/>
              </a:ext>
            </a:extLst>
          </p:cNvPr>
          <p:cNvSpPr/>
          <p:nvPr/>
        </p:nvSpPr>
        <p:spPr>
          <a:xfrm>
            <a:off x="743920" y="5182160"/>
            <a:ext cx="19183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66"/>
              </a:spcAft>
            </a:pPr>
            <a:r>
              <a:rPr lang="ru-RU" sz="1400" b="1" spc="1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Фактор </a:t>
            </a:r>
            <a:r>
              <a:rPr lang="en-US" sz="1400" b="1" i="1" spc="1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ru-RU" sz="1400" b="1" i="1" spc="100" baseline="-250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en-US" sz="1400" b="1" i="1" spc="100" baseline="-25000" dirty="0">
              <a:solidFill>
                <a:srgbClr val="8F000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624656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C25B591-3967-49D8-BC6D-BFBBA27D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регрессионного анализа прост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794551776"/>
              </p:ext>
            </p:extLst>
          </p:nvPr>
        </p:nvGraphicFramePr>
        <p:xfrm>
          <a:off x="238748" y="1562100"/>
          <a:ext cx="6162052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Up Arrow 8"/>
          <p:cNvSpPr/>
          <p:nvPr/>
        </p:nvSpPr>
        <p:spPr>
          <a:xfrm>
            <a:off x="949729" y="2090945"/>
            <a:ext cx="152621" cy="2676109"/>
          </a:xfrm>
          <a:prstGeom prst="upArrow">
            <a:avLst/>
          </a:prstGeom>
          <a:solidFill>
            <a:srgbClr val="2C2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19936"/>
            <a:endParaRPr lang="ru-RU" sz="2598">
              <a:solidFill>
                <a:prstClr val="white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1627737" y="2835070"/>
            <a:ext cx="152621" cy="649251"/>
          </a:xfrm>
          <a:prstGeom prst="upArrow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19936"/>
            <a:endParaRPr lang="ru-RU" sz="2598">
              <a:solidFill>
                <a:prstClr val="white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29299" y="2703815"/>
            <a:ext cx="152621" cy="1264909"/>
          </a:xfrm>
          <a:prstGeom prst="upArrow">
            <a:avLst/>
          </a:prstGeom>
          <a:solidFill>
            <a:srgbClr val="8F0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19936"/>
            <a:endParaRPr lang="ru-RU" sz="2598">
              <a:solidFill>
                <a:prstClr val="white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4714187" y="2112085"/>
            <a:ext cx="152621" cy="2630751"/>
          </a:xfrm>
          <a:prstGeom prst="upArrow">
            <a:avLst/>
          </a:prstGeom>
          <a:solidFill>
            <a:srgbClr val="2C2E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19936"/>
            <a:endParaRPr lang="ru-RU" sz="2598">
              <a:solidFill>
                <a:prstClr val="white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5687254" y="2861668"/>
            <a:ext cx="152621" cy="538904"/>
          </a:xfrm>
          <a:prstGeom prst="upArrow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319936"/>
            <a:endParaRPr lang="ru-RU" sz="2598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7306" y="5644481"/>
            <a:ext cx="1040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19936"/>
            <a:r>
              <a:rPr lang="ru-RU" sz="10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Время</a:t>
            </a:r>
            <a:r>
              <a:rPr lang="en-US" sz="10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&gt;&gt;</a:t>
            </a:r>
            <a:endParaRPr lang="ru-RU" sz="1000" spc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6400800" y="2090945"/>
            <a:ext cx="446301" cy="89294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ket 19"/>
          <p:cNvSpPr/>
          <p:nvPr/>
        </p:nvSpPr>
        <p:spPr>
          <a:xfrm>
            <a:off x="6481674" y="3968724"/>
            <a:ext cx="56262" cy="1611920"/>
          </a:xfrm>
          <a:prstGeom prst="rightBracket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25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923F84A-FB38-45E0-8F73-01CD6442BFEE}"/>
              </a:ext>
            </a:extLst>
          </p:cNvPr>
          <p:cNvSpPr txBox="1"/>
          <p:nvPr/>
        </p:nvSpPr>
        <p:spPr>
          <a:xfrm>
            <a:off x="6847101" y="1865846"/>
            <a:ext cx="1839699" cy="39408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/>
            <a:r>
              <a:rPr lang="ru-RU" sz="1600" b="1" spc="100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Зависимая переменная</a:t>
            </a:r>
            <a:endParaRPr lang="en-US" sz="1600" b="1" spc="100" dirty="0">
              <a:solidFill>
                <a:srgbClr val="1746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CDCF1A78-5109-455A-B174-315AADFC75EA}"/>
              </a:ext>
            </a:extLst>
          </p:cNvPr>
          <p:cNvSpPr/>
          <p:nvPr/>
        </p:nvSpPr>
        <p:spPr>
          <a:xfrm>
            <a:off x="6598836" y="2691220"/>
            <a:ext cx="2336227" cy="3321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66"/>
              </a:spcAft>
            </a:pPr>
            <a:r>
              <a:rPr lang="ru-RU" sz="1400" b="1" spc="100" dirty="0">
                <a:solidFill>
                  <a:srgbClr val="8F000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Факторы (регрессоры)</a:t>
            </a:r>
          </a:p>
          <a:p>
            <a:pPr algn="ctr">
              <a:spcAft>
                <a:spcPts val="866"/>
              </a:spcAft>
            </a:pPr>
            <a:endParaRPr lang="ru-RU" sz="1400" b="1" i="1" spc="100" baseline="-25000" dirty="0">
              <a:solidFill>
                <a:srgbClr val="8F000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spcAft>
                <a:spcPts val="866"/>
              </a:spcAft>
              <a:buFont typeface="Arial" panose="020B0604020202020204" pitchFamily="34" charset="0"/>
              <a:buChar char="•"/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Макроэкономические тренды</a:t>
            </a:r>
          </a:p>
          <a:p>
            <a:pPr marL="171450" indent="-171450">
              <a:spcAft>
                <a:spcPts val="866"/>
              </a:spcAft>
              <a:buFont typeface="Arial" panose="020B0604020202020204" pitchFamily="34" charset="0"/>
              <a:buChar char="•"/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Сезонность</a:t>
            </a:r>
          </a:p>
          <a:p>
            <a:pPr marL="171450" indent="-171450">
              <a:spcAft>
                <a:spcPts val="866"/>
              </a:spcAft>
              <a:buFont typeface="Arial" panose="020B0604020202020204" pitchFamily="34" charset="0"/>
              <a:buChar char="•"/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Маркетинговая активность</a:t>
            </a:r>
          </a:p>
          <a:p>
            <a:pPr marL="171450" indent="-171450">
              <a:spcAft>
                <a:spcPts val="866"/>
              </a:spcAft>
              <a:buFont typeface="Arial" panose="020B0604020202020204" pitchFamily="34" charset="0"/>
              <a:buChar char="•"/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Уровень цен</a:t>
            </a:r>
          </a:p>
          <a:p>
            <a:pPr marL="171450" indent="-171450">
              <a:spcAft>
                <a:spcPts val="866"/>
              </a:spcAft>
              <a:buFont typeface="Arial" panose="020B0604020202020204" pitchFamily="34" charset="0"/>
              <a:buChar char="•"/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Восприятие качества оказываемых услуг</a:t>
            </a:r>
          </a:p>
          <a:p>
            <a:pPr marL="171450" indent="-171450">
              <a:spcAft>
                <a:spcPts val="866"/>
              </a:spcAft>
              <a:buFont typeface="Arial" panose="020B0604020202020204" pitchFamily="34" charset="0"/>
              <a:buChar char="•"/>
            </a:pPr>
            <a:r>
              <a:rPr lang="ru-RU" sz="1200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Деятельность конкурентов</a:t>
            </a:r>
            <a:endParaRPr lang="en-US" sz="1200" spc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85768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C25B591-3967-49D8-BC6D-BFBBA27D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использования регрессии: </a:t>
            </a:r>
            <a:br>
              <a:rPr lang="ru-RU" dirty="0"/>
            </a:br>
            <a:r>
              <a:rPr lang="ru-RU" dirty="0"/>
              <a:t>прогнозирование числа пролеченных больных на примере Пироговского центра</a:t>
            </a:r>
            <a:endParaRPr lang="en-US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="" xmlns:a16="http://schemas.microsoft.com/office/drawing/2014/main" id="{00000000-0008-0000-08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48001629"/>
              </p:ext>
            </p:extLst>
          </p:nvPr>
        </p:nvGraphicFramePr>
        <p:xfrm>
          <a:off x="4867275" y="1178995"/>
          <a:ext cx="4034656" cy="16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="" xmlns:a16="http://schemas.microsoft.com/office/drawing/2014/main" id="{00000000-0008-0000-08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48812655"/>
              </p:ext>
            </p:extLst>
          </p:nvPr>
        </p:nvGraphicFramePr>
        <p:xfrm>
          <a:off x="4867275" y="2921672"/>
          <a:ext cx="4034656" cy="16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Chart 25">
            <a:extLst>
              <a:ext uri="{FF2B5EF4-FFF2-40B4-BE49-F238E27FC236}">
                <a16:creationId xmlns="" xmlns:a16="http://schemas.microsoft.com/office/drawing/2014/main" id="{00000000-0008-0000-08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75323467"/>
              </p:ext>
            </p:extLst>
          </p:nvPr>
        </p:nvGraphicFramePr>
        <p:xfrm>
          <a:off x="4867275" y="4664350"/>
          <a:ext cx="4034656" cy="16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Rectangle 26"/>
          <p:cNvSpPr/>
          <p:nvPr/>
        </p:nvSpPr>
        <p:spPr>
          <a:xfrm>
            <a:off x="3097233" y="1637663"/>
            <a:ext cx="17700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Госзадание</a:t>
            </a:r>
            <a:endParaRPr lang="en-US" sz="1200" b="1" spc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32744" y="3244334"/>
            <a:ext cx="20345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ОМС</a:t>
            </a:r>
            <a:endParaRPr lang="en-US" sz="1200" b="1" spc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7314" y="5123018"/>
            <a:ext cx="1729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b="1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Внебюджетные</a:t>
            </a:r>
          </a:p>
          <a:p>
            <a:pPr algn="r"/>
            <a:r>
              <a:rPr lang="ru-RU" sz="1200" b="1" spc="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источники</a:t>
            </a:r>
            <a:endParaRPr lang="en-US" sz="1200" b="1" spc="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097233" y="1514475"/>
            <a:ext cx="0" cy="440055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5"/>
          <p:cNvGrpSpPr/>
          <p:nvPr/>
        </p:nvGrpSpPr>
        <p:grpSpPr>
          <a:xfrm>
            <a:off x="91573" y="2112834"/>
            <a:ext cx="2947227" cy="3206495"/>
            <a:chOff x="91573" y="1916523"/>
            <a:chExt cx="2947227" cy="3206495"/>
          </a:xfrm>
        </p:grpSpPr>
        <p:sp>
          <p:nvSpPr>
            <p:cNvPr id="50" name="TextBox 3">
              <a:extLst>
                <a:ext uri="{FF2B5EF4-FFF2-40B4-BE49-F238E27FC236}">
                  <a16:creationId xmlns="" xmlns:a16="http://schemas.microsoft.com/office/drawing/2014/main" id="{00000000-0008-0000-0800-000006000000}"/>
                </a:ext>
              </a:extLst>
            </p:cNvPr>
            <p:cNvSpPr txBox="1"/>
            <p:nvPr/>
          </p:nvSpPr>
          <p:spPr>
            <a:xfrm>
              <a:off x="912991" y="3214803"/>
              <a:ext cx="2068197" cy="190821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lIns="0" tIns="0" rIns="0" bIns="0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US" sz="20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  <a:r>
                <a:rPr lang="en-US" sz="16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600" baseline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- </a:t>
              </a:r>
              <a:r>
                <a:rPr lang="ru-RU" sz="1600" baseline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индекс сезонности</a:t>
              </a:r>
              <a:endParaRPr lang="ru-RU" sz="24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US" sz="20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  <a:r>
                <a:rPr lang="en-US" sz="24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- </a:t>
              </a:r>
              <a:r>
                <a:rPr lang="ru-RU" sz="1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тренд</a:t>
              </a:r>
              <a:endParaRPr lang="ru-RU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r>
                <a:rPr lang="en-US" sz="20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  <a:r>
                <a:rPr lang="en-US" sz="2400" baseline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600" baseline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- </a:t>
              </a:r>
              <a:r>
                <a:rPr lang="ru-RU" sz="1600" baseline="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изменение тарифов</a:t>
              </a:r>
              <a:endPara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1573" y="1916523"/>
              <a:ext cx="2947227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spc="150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Число пролеченных </a:t>
              </a:r>
            </a:p>
            <a:p>
              <a:pPr algn="ctr"/>
              <a:r>
                <a:rPr lang="ru-RU" sz="1400" b="1" spc="150" dirty="0">
                  <a:solidFill>
                    <a:srgbClr val="1746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больных</a:t>
              </a:r>
              <a:endParaRPr lang="en-US" sz="1400" b="1" spc="150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endParaRPr lang="en-US" sz="1400" b="1" spc="150" dirty="0">
                <a:solidFill>
                  <a:srgbClr val="1746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/>
              <a:r>
                <a:rPr lang="en-US" sz="1400" b="1" spc="1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=</a:t>
              </a:r>
            </a:p>
            <a:p>
              <a:pPr algn="ctr"/>
              <a:r>
                <a:rPr lang="en-US" sz="20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  <a:r>
                <a:rPr lang="en-US" sz="2000" b="1" spc="1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+ </a:t>
              </a:r>
              <a:r>
                <a:rPr lang="en-US" sz="20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  <a:r>
                <a:rPr lang="en-US" sz="2000" b="1" spc="15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+ </a:t>
              </a:r>
              <a:r>
                <a:rPr lang="en-US" sz="2000" b="1" spc="150" dirty="0">
                  <a:solidFill>
                    <a:srgbClr val="8F000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  <a:endParaRPr lang="ru-RU" sz="2000" b="1" dirty="0">
                <a:solidFill>
                  <a:srgbClr val="8F0006"/>
                </a:solidFill>
              </a:endParaRPr>
            </a:p>
          </p:txBody>
        </p:sp>
      </p:grpSp>
      <p:sp>
        <p:nvSpPr>
          <p:cNvPr id="53" name="Прямоугольник 9"/>
          <p:cNvSpPr/>
          <p:nvPr/>
        </p:nvSpPr>
        <p:spPr>
          <a:xfrm>
            <a:off x="7660771" y="2025408"/>
            <a:ext cx="1125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866"/>
              </a:spcAft>
            </a:pP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050" b="1" spc="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8</a:t>
            </a:r>
            <a:r>
              <a:rPr lang="ru-RU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</p:txBody>
      </p:sp>
      <p:sp>
        <p:nvSpPr>
          <p:cNvPr id="54" name="Прямоугольник 9"/>
          <p:cNvSpPr/>
          <p:nvPr/>
        </p:nvSpPr>
        <p:spPr>
          <a:xfrm>
            <a:off x="7660770" y="3749672"/>
            <a:ext cx="1125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866"/>
              </a:spcAft>
            </a:pP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050" b="1" spc="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ru-RU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75</a:t>
            </a: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</p:txBody>
      </p:sp>
      <p:sp>
        <p:nvSpPr>
          <p:cNvPr id="55" name="Прямоугольник 9"/>
          <p:cNvSpPr/>
          <p:nvPr/>
        </p:nvSpPr>
        <p:spPr>
          <a:xfrm>
            <a:off x="7660769" y="5512703"/>
            <a:ext cx="11251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866"/>
              </a:spcAft>
            </a:pP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1050" b="1" spc="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ru-RU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</a:t>
            </a:r>
            <a:r>
              <a:rPr lang="en-US" sz="1050" b="1" spc="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</a:p>
        </p:txBody>
      </p:sp>
    </p:spTree>
    <p:extLst>
      <p:ext uri="{BB962C8B-B14F-4D97-AF65-F5344CB8AC3E}">
        <p14:creationId xmlns="" xmlns:p14="http://schemas.microsoft.com/office/powerpoint/2010/main" val="424945219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648072"/>
          </a:xfrm>
        </p:spPr>
        <p:txBody>
          <a:bodyPr anchor="ctr"/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 ЗДРАВООХРАНЕНИЯ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7823" y="21328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760000"/>
              </a:buClr>
              <a:buSzPct val="120000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C7A9C24C-07B3-4466-B2CE-F9B0F9624E2C}"/>
              </a:ext>
            </a:extLst>
          </p:cNvPr>
          <p:cNvSpPr txBox="1">
            <a:spLocks/>
          </p:cNvSpPr>
          <p:nvPr/>
        </p:nvSpPr>
        <p:spPr>
          <a:xfrm>
            <a:off x="223368" y="1872125"/>
            <a:ext cx="1556012" cy="4437195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Факторы, влияющие на процессы финансового планирования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FCFF4C-C33F-4DC3-97DC-D3F4D676CB64}"/>
              </a:ext>
            </a:extLst>
          </p:cNvPr>
          <p:cNvSpPr/>
          <p:nvPr/>
        </p:nvSpPr>
        <p:spPr>
          <a:xfrm>
            <a:off x="2796604" y="1937535"/>
            <a:ext cx="2125640" cy="1097791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Источники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B4A8C07-D984-4BD3-BA22-5431F1727471}"/>
              </a:ext>
            </a:extLst>
          </p:cNvPr>
          <p:cNvSpPr/>
          <p:nvPr/>
        </p:nvSpPr>
        <p:spPr>
          <a:xfrm>
            <a:off x="2796604" y="3729309"/>
            <a:ext cx="2125640" cy="10089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видов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услуг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E758FA4-839F-4094-BDF4-C42E9A317497}"/>
              </a:ext>
            </a:extLst>
          </p:cNvPr>
          <p:cNvSpPr/>
          <p:nvPr/>
        </p:nvSpPr>
        <p:spPr>
          <a:xfrm>
            <a:off x="2784053" y="5239376"/>
            <a:ext cx="2114356" cy="10555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условий предоставления услуг 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D4772F85-C976-4B28-90CD-63461A5D0164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1800225" y="2486430"/>
            <a:ext cx="996379" cy="1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0CC52B2F-A4E7-4A69-957A-98B673B9D0F1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1835696" y="4221088"/>
            <a:ext cx="960908" cy="12716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0574B030-2A96-4ABD-8E5C-7A6DDC37E6D4}"/>
              </a:ext>
            </a:extLst>
          </p:cNvPr>
          <p:cNvCxnSpPr>
            <a:cxnSpLocks/>
          </p:cNvCxnSpPr>
          <p:nvPr/>
        </p:nvCxnSpPr>
        <p:spPr>
          <a:xfrm flipH="1" flipV="1">
            <a:off x="1779380" y="5828179"/>
            <a:ext cx="1017226" cy="1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C910AE15-FFF5-4E1C-ACF6-9BAA1F42B874}"/>
              </a:ext>
            </a:extLst>
          </p:cNvPr>
          <p:cNvCxnSpPr>
            <a:cxnSpLocks/>
          </p:cNvCxnSpPr>
          <p:nvPr/>
        </p:nvCxnSpPr>
        <p:spPr>
          <a:xfrm flipV="1">
            <a:off x="6525329" y="3027587"/>
            <a:ext cx="6795" cy="936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7D0B9770-AAD4-4A30-B75A-EC82BFDD415D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922244" y="2410790"/>
            <a:ext cx="2" cy="75641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52439AA2-DC6D-4181-B06F-3F0C444F4561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922244" y="2410789"/>
            <a:ext cx="2" cy="75642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9E034F47-5857-4F65-98C5-BEA1BC0FBD05}"/>
              </a:ext>
            </a:extLst>
          </p:cNvPr>
          <p:cNvCxnSpPr>
            <a:cxnSpLocks/>
            <a:stCxn id="5" idx="3"/>
            <a:endCxn id="5" idx="3"/>
          </p:cNvCxnSpPr>
          <p:nvPr/>
        </p:nvCxnSpPr>
        <p:spPr>
          <a:xfrm>
            <a:off x="4922244" y="2486431"/>
            <a:ext cx="0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E92ED4AD-DBAD-4C44-8D94-2685E04C2291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4909058" y="4233804"/>
            <a:ext cx="13186" cy="3047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6" name="Прямая соединительная линия 15">
            <a:extLst>
              <a:ext uri="{FF2B5EF4-FFF2-40B4-BE49-F238E27FC236}">
                <a16:creationId xmlns="" xmlns:a16="http://schemas.microsoft.com/office/drawing/2014/main" id="{09441871-952F-44F6-A72C-8C794CB56A9C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4922242" y="4214308"/>
            <a:ext cx="2" cy="1949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033CEC09-0C55-43F5-AE24-DD842B8BE969}"/>
              </a:ext>
            </a:extLst>
          </p:cNvPr>
          <p:cNvCxnSpPr>
            <a:cxnSpLocks/>
            <a:stCxn id="6" idx="3"/>
            <a:endCxn id="6" idx="3"/>
          </p:cNvCxnSpPr>
          <p:nvPr/>
        </p:nvCxnSpPr>
        <p:spPr>
          <a:xfrm>
            <a:off x="4922244" y="4233804"/>
            <a:ext cx="0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0459344-48F6-4E36-8387-52E7D490153B}"/>
              </a:ext>
            </a:extLst>
          </p:cNvPr>
          <p:cNvSpPr/>
          <p:nvPr/>
        </p:nvSpPr>
        <p:spPr>
          <a:xfrm>
            <a:off x="6372200" y="1740899"/>
            <a:ext cx="2541178" cy="6480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обязательного медицинского страхования (территориальная программа)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65FA9E7-B059-48D2-B66A-2733A0DD811D}"/>
              </a:ext>
            </a:extLst>
          </p:cNvPr>
          <p:cNvSpPr/>
          <p:nvPr/>
        </p:nvSpPr>
        <p:spPr>
          <a:xfrm>
            <a:off x="6372200" y="2493257"/>
            <a:ext cx="2541180" cy="5133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обязательного медицинского страхования (государственное</a:t>
            </a:r>
            <a:r>
              <a:rPr kumimoji="0" lang="ru-RU" sz="1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7B36B61-045B-4B9B-80F6-ECB8A0F20B7F}"/>
              </a:ext>
            </a:extLst>
          </p:cNvPr>
          <p:cNvSpPr/>
          <p:nvPr/>
        </p:nvSpPr>
        <p:spPr>
          <a:xfrm>
            <a:off x="6372200" y="3095910"/>
            <a:ext cx="2559871" cy="3537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федерального бюджета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6448A373-0AC1-4F50-ADC8-62DCD24E1704}"/>
              </a:ext>
            </a:extLst>
          </p:cNvPr>
          <p:cNvSpPr/>
          <p:nvPr/>
        </p:nvSpPr>
        <p:spPr>
          <a:xfrm>
            <a:off x="6372200" y="3572274"/>
            <a:ext cx="2559871" cy="418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от приносящей доход деятельности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07C5A036-41E9-4D0D-B123-783BCD285B75}"/>
              </a:ext>
            </a:extLst>
          </p:cNvPr>
          <p:cNvCxnSpPr>
            <a:cxnSpLocks/>
            <a:stCxn id="18" idx="1"/>
            <a:endCxn id="128" idx="3"/>
          </p:cNvCxnSpPr>
          <p:nvPr/>
        </p:nvCxnSpPr>
        <p:spPr>
          <a:xfrm flipH="1">
            <a:off x="4922244" y="2064935"/>
            <a:ext cx="1449956" cy="419687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C5E0927E-2586-4142-933C-F26F35E498E3}"/>
              </a:ext>
            </a:extLst>
          </p:cNvPr>
          <p:cNvCxnSpPr>
            <a:cxnSpLocks/>
            <a:stCxn id="19" idx="1"/>
            <a:endCxn id="128" idx="3"/>
          </p:cNvCxnSpPr>
          <p:nvPr/>
        </p:nvCxnSpPr>
        <p:spPr>
          <a:xfrm flipH="1" flipV="1">
            <a:off x="4922244" y="2484622"/>
            <a:ext cx="1449956" cy="26529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46148A62-5F68-4DBF-B7DF-A4E81BB68309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4932040" y="2492896"/>
            <a:ext cx="1440160" cy="779894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BD188B58-4350-489E-B6F7-ABB990B07B0C}"/>
              </a:ext>
            </a:extLst>
          </p:cNvPr>
          <p:cNvCxnSpPr>
            <a:cxnSpLocks/>
          </p:cNvCxnSpPr>
          <p:nvPr/>
        </p:nvCxnSpPr>
        <p:spPr>
          <a:xfrm flipH="1" flipV="1">
            <a:off x="4932040" y="2492896"/>
            <a:ext cx="1449956" cy="1294887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</p:cxnSp>
      <p:sp>
        <p:nvSpPr>
          <p:cNvPr id="60" name="Прямоугольник 59">
            <a:extLst>
              <a:ext uri="{FF2B5EF4-FFF2-40B4-BE49-F238E27FC236}">
                <a16:creationId xmlns="" xmlns:a16="http://schemas.microsoft.com/office/drawing/2014/main" id="{2EC087A0-0755-4867-9692-79A3CDAB538E}"/>
              </a:ext>
            </a:extLst>
          </p:cNvPr>
          <p:cNvSpPr/>
          <p:nvPr/>
        </p:nvSpPr>
        <p:spPr>
          <a:xfrm>
            <a:off x="7022259" y="4132302"/>
            <a:ext cx="1891108" cy="3630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Хирургические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493B4A1C-71C1-4D28-AD8E-5FE867B5FF97}"/>
              </a:ext>
            </a:extLst>
          </p:cNvPr>
          <p:cNvSpPr/>
          <p:nvPr/>
        </p:nvSpPr>
        <p:spPr>
          <a:xfrm>
            <a:off x="7047882" y="4597673"/>
            <a:ext cx="1865484" cy="3612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Терапевтические 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="" xmlns:a16="http://schemas.microsoft.com/office/drawing/2014/main" id="{EB9D0BB5-AA24-4697-8CDA-1495265F4CC3}"/>
              </a:ext>
            </a:extLst>
          </p:cNvPr>
          <p:cNvSpPr/>
          <p:nvPr/>
        </p:nvSpPr>
        <p:spPr>
          <a:xfrm>
            <a:off x="7045718" y="5040694"/>
            <a:ext cx="1865484" cy="3612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Диагностические </a:t>
            </a: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97930104-A270-4FA8-9FA4-724BDCECFDCE}"/>
              </a:ext>
            </a:extLst>
          </p:cNvPr>
          <p:cNvCxnSpPr>
            <a:cxnSpLocks/>
            <a:stCxn id="60" idx="1"/>
          </p:cNvCxnSpPr>
          <p:nvPr/>
        </p:nvCxnSpPr>
        <p:spPr>
          <a:xfrm flipH="1">
            <a:off x="4922243" y="4313814"/>
            <a:ext cx="2100016" cy="60718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="" xmlns:a16="http://schemas.microsoft.com/office/drawing/2014/main" id="{02E74308-FAEF-4C2A-9678-B8AE4976636D}"/>
              </a:ext>
            </a:extLst>
          </p:cNvPr>
          <p:cNvCxnSpPr>
            <a:cxnSpLocks/>
            <a:stCxn id="61" idx="1"/>
          </p:cNvCxnSpPr>
          <p:nvPr/>
        </p:nvCxnSpPr>
        <p:spPr>
          <a:xfrm flipH="1" flipV="1">
            <a:off x="4909058" y="4363772"/>
            <a:ext cx="2138824" cy="414504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="" xmlns:a16="http://schemas.microsoft.com/office/drawing/2014/main" id="{D885F8B6-C3A9-494D-A94E-3E0067A794FD}"/>
              </a:ext>
            </a:extLst>
          </p:cNvPr>
          <p:cNvCxnSpPr>
            <a:cxnSpLocks/>
            <a:stCxn id="62" idx="1"/>
          </p:cNvCxnSpPr>
          <p:nvPr/>
        </p:nvCxnSpPr>
        <p:spPr>
          <a:xfrm flipH="1" flipV="1">
            <a:off x="4945702" y="4374532"/>
            <a:ext cx="2100016" cy="846765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>
            <a:extLst>
              <a:ext uri="{FF2B5EF4-FFF2-40B4-BE49-F238E27FC236}">
                <a16:creationId xmlns="" xmlns:a16="http://schemas.microsoft.com/office/drawing/2014/main" id="{3EE194F2-B3B3-4477-BD22-2558239352A2}"/>
              </a:ext>
            </a:extLst>
          </p:cNvPr>
          <p:cNvSpPr/>
          <p:nvPr/>
        </p:nvSpPr>
        <p:spPr>
          <a:xfrm>
            <a:off x="7043418" y="5534920"/>
            <a:ext cx="1888943" cy="3612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Стационарные</a:t>
            </a:r>
          </a:p>
        </p:txBody>
      </p:sp>
      <p:sp>
        <p:nvSpPr>
          <p:cNvPr id="89" name="Прямоугольник 88">
            <a:extLst>
              <a:ext uri="{FF2B5EF4-FFF2-40B4-BE49-F238E27FC236}">
                <a16:creationId xmlns="" xmlns:a16="http://schemas.microsoft.com/office/drawing/2014/main" id="{667C3DE1-ED8F-41C6-ACD8-A8D16B885C5D}"/>
              </a:ext>
            </a:extLst>
          </p:cNvPr>
          <p:cNvSpPr/>
          <p:nvPr/>
        </p:nvSpPr>
        <p:spPr>
          <a:xfrm>
            <a:off x="7045717" y="6029146"/>
            <a:ext cx="1865483" cy="3612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Амбулаторные</a:t>
            </a:r>
          </a:p>
        </p:txBody>
      </p:sp>
      <p:cxnSp>
        <p:nvCxnSpPr>
          <p:cNvPr id="91" name="Прямая соединительная линия 90">
            <a:extLst>
              <a:ext uri="{FF2B5EF4-FFF2-40B4-BE49-F238E27FC236}">
                <a16:creationId xmlns="" xmlns:a16="http://schemas.microsoft.com/office/drawing/2014/main" id="{70518BDD-A94C-4146-A698-F8CC0C51AF47}"/>
              </a:ext>
            </a:extLst>
          </p:cNvPr>
          <p:cNvCxnSpPr>
            <a:cxnSpLocks/>
            <a:stCxn id="88" idx="1"/>
            <a:endCxn id="7" idx="3"/>
          </p:cNvCxnSpPr>
          <p:nvPr/>
        </p:nvCxnSpPr>
        <p:spPr>
          <a:xfrm flipH="1">
            <a:off x="4898409" y="5715523"/>
            <a:ext cx="2145009" cy="5163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="" xmlns:a16="http://schemas.microsoft.com/office/drawing/2014/main" id="{C84F46AD-402A-4B3D-A7AC-56D7ABD5691A}"/>
              </a:ext>
            </a:extLst>
          </p:cNvPr>
          <p:cNvCxnSpPr>
            <a:cxnSpLocks/>
            <a:stCxn id="89" idx="1"/>
            <a:endCxn id="7" idx="3"/>
          </p:cNvCxnSpPr>
          <p:nvPr/>
        </p:nvCxnSpPr>
        <p:spPr>
          <a:xfrm flipH="1" flipV="1">
            <a:off x="4898409" y="5767156"/>
            <a:ext cx="2147308" cy="442593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одзаголовок 2">
            <a:extLst>
              <a:ext uri="{FF2B5EF4-FFF2-40B4-BE49-F238E27FC236}">
                <a16:creationId xmlns="" xmlns:a16="http://schemas.microsoft.com/office/drawing/2014/main" id="{D2156917-BEA6-4323-AA59-3692AB76B5A4}"/>
              </a:ext>
            </a:extLst>
          </p:cNvPr>
          <p:cNvSpPr txBox="1">
            <a:spLocks/>
          </p:cNvSpPr>
          <p:nvPr/>
        </p:nvSpPr>
        <p:spPr>
          <a:xfrm>
            <a:off x="223368" y="1870316"/>
            <a:ext cx="1556012" cy="44371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процессы финансового планирования </a:t>
            </a: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="" xmlns:a16="http://schemas.microsoft.com/office/drawing/2014/main" id="{3D80140F-8EA9-4310-A55C-68A7655D376C}"/>
              </a:ext>
            </a:extLst>
          </p:cNvPr>
          <p:cNvSpPr/>
          <p:nvPr/>
        </p:nvSpPr>
        <p:spPr>
          <a:xfrm>
            <a:off x="2796604" y="1935726"/>
            <a:ext cx="2125640" cy="10977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>
              <a:defRPr/>
            </a:pPr>
            <a:r>
              <a:rPr lang="ru-RU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финансового обеспечения деятельности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38053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4904DEF-7054-4283-8249-E952513E9DB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3C25B591-3967-49D8-BC6D-BFBBA27D2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98" y="274638"/>
            <a:ext cx="8733802" cy="559647"/>
          </a:xfrm>
        </p:spPr>
        <p:txBody>
          <a:bodyPr/>
          <a:lstStyle/>
          <a:p>
            <a:r>
              <a:rPr lang="ru-RU" sz="2100" dirty="0"/>
              <a:t>Моделирование продаж обезболивающего препарата «А»</a:t>
            </a:r>
            <a:endParaRPr lang="en-US" sz="2100" dirty="0"/>
          </a:p>
        </p:txBody>
      </p:sp>
      <p:graphicFrame>
        <p:nvGraphicFramePr>
          <p:cNvPr id="1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1346172"/>
              </p:ext>
            </p:extLst>
          </p:nvPr>
        </p:nvGraphicFramePr>
        <p:xfrm>
          <a:off x="109728" y="858984"/>
          <a:ext cx="8948929" cy="514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="" xmlns:p14="http://schemas.microsoft.com/office/powerpoint/2010/main" val="918734139"/>
              </p:ext>
            </p:extLst>
          </p:nvPr>
        </p:nvGraphicFramePr>
        <p:xfrm>
          <a:off x="5182768" y="801280"/>
          <a:ext cx="3596611" cy="2193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727737" y="5155135"/>
            <a:ext cx="8143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6450"/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Продажи (упаковок) = 152 116</a:t>
            </a:r>
            <a:r>
              <a:rPr lang="en-US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3 579*Индекс дистрибуции + 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806450"/>
            <a:r>
              <a:rPr lang="en-US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	+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34 526*Затраты на рекламу на ТВ + </a:t>
            </a:r>
            <a:endParaRPr lang="en-US" sz="1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806450"/>
            <a:r>
              <a:rPr lang="en-US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+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20 164*Затраты на рекламу на радио + </a:t>
            </a:r>
            <a:endParaRPr lang="en-US" sz="1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806450"/>
            <a:r>
              <a:rPr lang="en-US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+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8 021*Затраты на рекламу в интернете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endParaRPr lang="en-US" sz="1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806450"/>
            <a:r>
              <a:rPr lang="en-US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- 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2 041*Разница между ценой препарата и средней ценой конкурентов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endParaRPr lang="en-US" sz="1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806450"/>
            <a:r>
              <a:rPr lang="en-US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-  </a:t>
            </a:r>
            <a:r>
              <a:rPr lang="ru-RU" sz="1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0.00006*Затраты на рекламу конкурентов</a:t>
            </a:r>
            <a:endParaRPr lang="ru-RU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1819966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900" dirty="0"/>
              <a:t>Взаимодействие и регламенты: процесс внесения изменений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="" xmlns:a16="http://schemas.microsoft.com/office/drawing/2014/main" id="{4CDD5940-ECA3-4E3B-BD5A-FD772370D3E0}"/>
              </a:ext>
            </a:extLst>
          </p:cNvPr>
          <p:cNvGrpSpPr/>
          <p:nvPr/>
        </p:nvGrpSpPr>
        <p:grpSpPr>
          <a:xfrm>
            <a:off x="304618" y="4419903"/>
            <a:ext cx="8585521" cy="1974835"/>
            <a:chOff x="410196" y="5470292"/>
            <a:chExt cx="8585521" cy="197483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10196" y="5470292"/>
              <a:ext cx="4087663" cy="586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Пересмотр сценарных  условий деятельности и плановых значений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83211" y="5470293"/>
              <a:ext cx="4312506" cy="5867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Изменение исходных предпосылок формирования прогнозов и планов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4BAA9104-EC7B-4E4A-80FA-49831DBA9672}"/>
                </a:ext>
              </a:extLst>
            </p:cNvPr>
            <p:cNvSpPr/>
            <p:nvPr/>
          </p:nvSpPr>
          <p:spPr>
            <a:xfrm>
              <a:off x="410196" y="6080481"/>
              <a:ext cx="4087663" cy="10926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изменения в производственной программ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макроэкономическое изменение уровня цен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изменение объемов целевого финансирования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пересмотр внутренних приоритетов</a:t>
              </a:r>
              <a:endPara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стратегическое перераспределение расходов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29869952-2D50-4419-9ABC-260B9851E046}"/>
                </a:ext>
              </a:extLst>
            </p:cNvPr>
            <p:cNvSpPr/>
            <p:nvPr/>
          </p:nvSpPr>
          <p:spPr>
            <a:xfrm>
              <a:off x="4683210" y="6080481"/>
              <a:ext cx="4312507" cy="1364646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смена управленческих приоритетов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необходимость финансовой оптимизации</a:t>
              </a:r>
            </a:p>
            <a:p>
              <a:pPr marL="171450" indent="-1714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ru-RU" sz="11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производственная необходимость в перераспределении ресурсов между подразделениями</a:t>
              </a:r>
            </a:p>
          </p:txBody>
        </p:sp>
      </p:grpSp>
      <p:grpSp>
        <p:nvGrpSpPr>
          <p:cNvPr id="4" name="Group 61">
            <a:extLst>
              <a:ext uri="{FF2B5EF4-FFF2-40B4-BE49-F238E27FC236}">
                <a16:creationId xmlns="" xmlns:a16="http://schemas.microsoft.com/office/drawing/2014/main" id="{C6814B32-4611-40E4-88AD-EB3EAAB18221}"/>
              </a:ext>
            </a:extLst>
          </p:cNvPr>
          <p:cNvGrpSpPr/>
          <p:nvPr/>
        </p:nvGrpSpPr>
        <p:grpSpPr>
          <a:xfrm>
            <a:off x="629165" y="970336"/>
            <a:ext cx="8749612" cy="3415665"/>
            <a:chOff x="246105" y="857719"/>
            <a:chExt cx="8749612" cy="3415665"/>
          </a:xfrm>
        </p:grpSpPr>
        <p:grpSp>
          <p:nvGrpSpPr>
            <p:cNvPr id="5" name="Полотно 47">
              <a:extLst>
                <a:ext uri="{FF2B5EF4-FFF2-40B4-BE49-F238E27FC236}">
                  <a16:creationId xmlns="" xmlns:a16="http://schemas.microsoft.com/office/drawing/2014/main" id="{007307CA-983E-4E85-BA6A-8950DA2E2D18}"/>
                </a:ext>
              </a:extLst>
            </p:cNvPr>
            <p:cNvGrpSpPr/>
            <p:nvPr/>
          </p:nvGrpSpPr>
          <p:grpSpPr>
            <a:xfrm>
              <a:off x="246105" y="857719"/>
              <a:ext cx="8749612" cy="3415665"/>
              <a:chOff x="0" y="0"/>
              <a:chExt cx="6315075" cy="4143375"/>
            </a:xfrm>
          </p:grpSpPr>
          <p:sp>
            <p:nvSpPr>
              <p:cNvPr id="16" name="Прямоугольник 8">
                <a:extLst>
                  <a:ext uri="{FF2B5EF4-FFF2-40B4-BE49-F238E27FC236}">
                    <a16:creationId xmlns="" xmlns:a16="http://schemas.microsoft.com/office/drawing/2014/main" id="{ABF280F8-E552-4BCF-9D95-EB1CC0D86E2E}"/>
                  </a:ext>
                </a:extLst>
              </p:cNvPr>
              <p:cNvSpPr/>
              <p:nvPr/>
            </p:nvSpPr>
            <p:spPr>
              <a:xfrm>
                <a:off x="0" y="0"/>
                <a:ext cx="6315075" cy="4143375"/>
              </a:xfrm>
              <a:prstGeom prst="rect">
                <a:avLst/>
              </a:prstGeom>
            </p:spPr>
          </p:sp>
          <p:sp>
            <p:nvSpPr>
              <p:cNvPr id="17" name="Блок-схема: несколько документов 9">
                <a:extLst>
                  <a:ext uri="{FF2B5EF4-FFF2-40B4-BE49-F238E27FC236}">
                    <a16:creationId xmlns="" xmlns:a16="http://schemas.microsoft.com/office/drawing/2014/main" id="{6C663859-F12A-4D4E-80B9-1AC4669F49CA}"/>
                  </a:ext>
                </a:extLst>
              </p:cNvPr>
              <p:cNvSpPr/>
              <p:nvPr/>
            </p:nvSpPr>
            <p:spPr>
              <a:xfrm>
                <a:off x="733308" y="352423"/>
                <a:ext cx="1533642" cy="1171575"/>
              </a:xfrm>
              <a:prstGeom prst="flowChartMultidocument">
                <a:avLst/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Сводный бюджет - план</a:t>
                </a:r>
                <a:r>
                  <a:rPr lang="ru-RU" sz="14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 </a:t>
                </a:r>
              </a:p>
            </p:txBody>
          </p:sp>
          <p:sp>
            <p:nvSpPr>
              <p:cNvPr id="19" name="Блок-схема: документ 13">
                <a:extLst>
                  <a:ext uri="{FF2B5EF4-FFF2-40B4-BE49-F238E27FC236}">
                    <a16:creationId xmlns="" xmlns:a16="http://schemas.microsoft.com/office/drawing/2014/main" id="{6FE2817B-DF5D-4444-8F15-0EEA3EB6CAB0}"/>
                  </a:ext>
                </a:extLst>
              </p:cNvPr>
              <p:cNvSpPr/>
              <p:nvPr/>
            </p:nvSpPr>
            <p:spPr>
              <a:xfrm>
                <a:off x="3532866" y="399678"/>
                <a:ext cx="1638348" cy="981075"/>
              </a:xfrm>
              <a:prstGeom prst="flowChartDocument">
                <a:avLst/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Сводная ведомость расхождений/остатков по подразделениям</a:t>
                </a:r>
              </a:p>
            </p:txBody>
          </p:sp>
          <p:sp>
            <p:nvSpPr>
              <p:cNvPr id="20" name="Блок-схема: карточка 14">
                <a:extLst>
                  <a:ext uri="{FF2B5EF4-FFF2-40B4-BE49-F238E27FC236}">
                    <a16:creationId xmlns="" xmlns:a16="http://schemas.microsoft.com/office/drawing/2014/main" id="{06DADA3C-05AB-4BF7-B29F-38EFD5120402}"/>
                  </a:ext>
                </a:extLst>
              </p:cNvPr>
              <p:cNvSpPr/>
              <p:nvPr/>
            </p:nvSpPr>
            <p:spPr>
              <a:xfrm>
                <a:off x="570744" y="1894831"/>
                <a:ext cx="1476492" cy="753118"/>
              </a:xfrm>
              <a:prstGeom prst="flowChartPunchedCard">
                <a:avLst/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Б</a:t>
                </a:r>
                <a:r>
                  <a:rPr lang="ru-RU" sz="1200" b="1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юджет подразделения 1 </a:t>
                </a:r>
                <a:endParaRPr lang="ru-RU" sz="1400" dirty="0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1" name="Блок-схема: карточка 15">
                <a:extLst>
                  <a:ext uri="{FF2B5EF4-FFF2-40B4-BE49-F238E27FC236}">
                    <a16:creationId xmlns="" xmlns:a16="http://schemas.microsoft.com/office/drawing/2014/main" id="{288C1262-06C8-4C7E-944C-4BC96E72E109}"/>
                  </a:ext>
                </a:extLst>
              </p:cNvPr>
              <p:cNvSpPr/>
              <p:nvPr/>
            </p:nvSpPr>
            <p:spPr>
              <a:xfrm>
                <a:off x="573989" y="2838477"/>
                <a:ext cx="1476375" cy="804545"/>
              </a:xfrm>
              <a:prstGeom prst="flowChartPunchedCard">
                <a:avLst/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Бюджет подразделения 2</a:t>
                </a:r>
                <a:endParaRPr lang="ru-RU" sz="14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2" name="Овал 16">
                <a:extLst>
                  <a:ext uri="{FF2B5EF4-FFF2-40B4-BE49-F238E27FC236}">
                    <a16:creationId xmlns="" xmlns:a16="http://schemas.microsoft.com/office/drawing/2014/main" id="{3A253104-E44C-4C98-9408-D9290C1CDFC8}"/>
                  </a:ext>
                </a:extLst>
              </p:cNvPr>
              <p:cNvSpPr/>
              <p:nvPr/>
            </p:nvSpPr>
            <p:spPr>
              <a:xfrm>
                <a:off x="3499125" y="1894541"/>
                <a:ext cx="1687993" cy="174847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Контроль внутренних  остатков, соотношений, сценарных условий </a:t>
                </a:r>
              </a:p>
            </p:txBody>
          </p:sp>
          <p:cxnSp>
            <p:nvCxnSpPr>
              <p:cNvPr id="28" name="Соединительная линия уступом 22">
                <a:extLst>
                  <a:ext uri="{FF2B5EF4-FFF2-40B4-BE49-F238E27FC236}">
                    <a16:creationId xmlns="" xmlns:a16="http://schemas.microsoft.com/office/drawing/2014/main" id="{3FCE8A0D-22EE-40D8-8B72-B8CBAA8C8A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-409487" y="1757216"/>
                <a:ext cx="1961799" cy="323791"/>
              </a:xfrm>
              <a:prstGeom prst="bentConnector3">
                <a:avLst>
                  <a:gd name="adj1" fmla="val 99664"/>
                </a:avLst>
              </a:prstGeom>
              <a:noFill/>
              <a:ln w="28575" cap="flat" cmpd="sng" algn="ctr">
                <a:solidFill>
                  <a:srgbClr val="174671"/>
                </a:solidFill>
                <a:prstDash val="solid"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30" name="Прямоугольник 24">
                <a:extLst>
                  <a:ext uri="{FF2B5EF4-FFF2-40B4-BE49-F238E27FC236}">
                    <a16:creationId xmlns="" xmlns:a16="http://schemas.microsoft.com/office/drawing/2014/main" id="{224A07AE-5AF2-4387-A736-BE50B92E4304}"/>
                  </a:ext>
                </a:extLst>
              </p:cNvPr>
              <p:cNvSpPr/>
              <p:nvPr/>
            </p:nvSpPr>
            <p:spPr>
              <a:xfrm>
                <a:off x="2428603" y="1274463"/>
                <a:ext cx="1609783" cy="666837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>
                  <a:spcAft>
                    <a:spcPts val="0"/>
                  </a:spcAft>
                </a:pPr>
                <a:r>
                  <a:rPr lang="ru-RU" sz="1100" dirty="0">
                    <a:solidFill>
                      <a:srgbClr val="000000"/>
                    </a:solidFill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Информация о контрольных показателях</a:t>
                </a:r>
              </a:p>
            </p:txBody>
          </p:sp>
          <p:sp>
            <p:nvSpPr>
              <p:cNvPr id="31" name="Прямоугольник 25">
                <a:extLst>
                  <a:ext uri="{FF2B5EF4-FFF2-40B4-BE49-F238E27FC236}">
                    <a16:creationId xmlns="" xmlns:a16="http://schemas.microsoft.com/office/drawing/2014/main" id="{4AFD40EF-85D9-4D5E-A128-3384352091F3}"/>
                  </a:ext>
                </a:extLst>
              </p:cNvPr>
              <p:cNvSpPr/>
              <p:nvPr/>
            </p:nvSpPr>
            <p:spPr>
              <a:xfrm>
                <a:off x="4255205" y="1244377"/>
                <a:ext cx="1555123" cy="666115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ru-RU" sz="1100" dirty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Корректировки контрольных показателей</a:t>
                </a:r>
              </a:p>
            </p:txBody>
          </p:sp>
        </p:grpSp>
        <p:sp>
          <p:nvSpPr>
            <p:cNvPr id="36" name="Left Bracket 35">
              <a:extLst>
                <a:ext uri="{FF2B5EF4-FFF2-40B4-BE49-F238E27FC236}">
                  <a16:creationId xmlns="" xmlns:a16="http://schemas.microsoft.com/office/drawing/2014/main" id="{CE3DFDE9-60E2-4952-850D-C2E0BC4E589C}"/>
                </a:ext>
              </a:extLst>
            </p:cNvPr>
            <p:cNvSpPr/>
            <p:nvPr/>
          </p:nvSpPr>
          <p:spPr>
            <a:xfrm>
              <a:off x="896635" y="2386606"/>
              <a:ext cx="108096" cy="1544138"/>
            </a:xfrm>
            <a:prstGeom prst="leftBracket">
              <a:avLst>
                <a:gd name="adj" fmla="val 0"/>
              </a:avLst>
            </a:prstGeom>
            <a:ln w="28575">
              <a:solidFill>
                <a:srgbClr val="1746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="" xmlns:a16="http://schemas.microsoft.com/office/drawing/2014/main" id="{5A828745-0545-4D99-883F-20C91174C0CF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3392622" y="1591584"/>
              <a:ext cx="1748311" cy="1"/>
            </a:xfrm>
            <a:prstGeom prst="straightConnector1">
              <a:avLst/>
            </a:prstGeom>
            <a:ln w="28575">
              <a:solidFill>
                <a:srgbClr val="17467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="" xmlns:a16="http://schemas.microsoft.com/office/drawing/2014/main" id="{4C39D7BB-9927-4B4D-B562-8C24C0B12346}"/>
                </a:ext>
              </a:extLst>
            </p:cNvPr>
            <p:cNvCxnSpPr>
              <a:cxnSpLocks/>
            </p:cNvCxnSpPr>
            <p:nvPr/>
          </p:nvCxnSpPr>
          <p:spPr>
            <a:xfrm>
              <a:off x="3082575" y="2676819"/>
              <a:ext cx="2011610" cy="0"/>
            </a:xfrm>
            <a:prstGeom prst="straightConnector1">
              <a:avLst/>
            </a:prstGeom>
            <a:ln w="28575">
              <a:solidFill>
                <a:srgbClr val="174671"/>
              </a:solidFill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="" xmlns:a16="http://schemas.microsoft.com/office/drawing/2014/main" id="{9C64F92E-565C-4470-842D-7DC87EF3CE6D}"/>
                </a:ext>
              </a:extLst>
            </p:cNvPr>
            <p:cNvCxnSpPr>
              <a:cxnSpLocks/>
            </p:cNvCxnSpPr>
            <p:nvPr/>
          </p:nvCxnSpPr>
          <p:spPr>
            <a:xfrm>
              <a:off x="3082574" y="2880038"/>
              <a:ext cx="2011611" cy="0"/>
            </a:xfrm>
            <a:prstGeom prst="straightConnector1">
              <a:avLst/>
            </a:prstGeom>
            <a:ln w="28575">
              <a:solidFill>
                <a:srgbClr val="17467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="" xmlns:a16="http://schemas.microsoft.com/office/drawing/2014/main" id="{EF4C95FF-FDC6-4630-9F83-A81D0EECCE76}"/>
                </a:ext>
              </a:extLst>
            </p:cNvPr>
            <p:cNvCxnSpPr>
              <a:cxnSpLocks/>
            </p:cNvCxnSpPr>
            <p:nvPr/>
          </p:nvCxnSpPr>
          <p:spPr>
            <a:xfrm>
              <a:off x="3082575" y="3326069"/>
              <a:ext cx="2011610" cy="0"/>
            </a:xfrm>
            <a:prstGeom prst="straightConnector1">
              <a:avLst/>
            </a:prstGeom>
            <a:ln w="28575">
              <a:solidFill>
                <a:srgbClr val="174671"/>
              </a:solidFill>
              <a:prstDash val="sysDot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="" xmlns:a16="http://schemas.microsoft.com/office/drawing/2014/main" id="{2931473B-1A59-4D6F-8871-42C00EFE3AA4}"/>
                </a:ext>
              </a:extLst>
            </p:cNvPr>
            <p:cNvCxnSpPr>
              <a:cxnSpLocks/>
            </p:cNvCxnSpPr>
            <p:nvPr/>
          </p:nvCxnSpPr>
          <p:spPr>
            <a:xfrm>
              <a:off x="3082574" y="3529288"/>
              <a:ext cx="2011611" cy="0"/>
            </a:xfrm>
            <a:prstGeom prst="straightConnector1">
              <a:avLst/>
            </a:prstGeom>
            <a:ln w="28575">
              <a:solidFill>
                <a:srgbClr val="17467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="" xmlns:a16="http://schemas.microsoft.com/office/drawing/2014/main" id="{EB2BB815-22A5-4EAE-8BD5-2855158C2F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58654" y="1995969"/>
              <a:ext cx="0" cy="443338"/>
            </a:xfrm>
            <a:prstGeom prst="straightConnector1">
              <a:avLst/>
            </a:prstGeom>
            <a:ln w="28575">
              <a:solidFill>
                <a:srgbClr val="17467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="" xmlns:a16="http://schemas.microsoft.com/office/drawing/2014/main" id="{5CACE835-58AA-4ABE-AFB6-735655A1D7B0}"/>
                </a:ext>
              </a:extLst>
            </p:cNvPr>
            <p:cNvCxnSpPr>
              <a:cxnSpLocks/>
            </p:cNvCxnSpPr>
            <p:nvPr/>
          </p:nvCxnSpPr>
          <p:spPr>
            <a:xfrm>
              <a:off x="6072838" y="1972808"/>
              <a:ext cx="0" cy="445156"/>
            </a:xfrm>
            <a:prstGeom prst="straightConnector1">
              <a:avLst/>
            </a:prstGeom>
            <a:ln w="28575">
              <a:solidFill>
                <a:srgbClr val="174671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1092315072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100" dirty="0"/>
              <a:t>Совершенствование рабочего макета Финансового плана</a:t>
            </a:r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570065">
            <a:off x="3523615" y="2320391"/>
            <a:ext cx="2553971" cy="260732"/>
          </a:xfrm>
          <a:prstGeom prst="leftRightArrow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2956722"/>
              </p:ext>
            </p:extLst>
          </p:nvPr>
        </p:nvGraphicFramePr>
        <p:xfrm>
          <a:off x="410198" y="1397001"/>
          <a:ext cx="8276602" cy="424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177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91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Рабочая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область </a:t>
                      </a:r>
                      <a:endParaRPr lang="ru-RU" sz="16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1746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Перспективы</a:t>
                      </a:r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и направления </a:t>
                      </a:r>
                    </a:p>
                    <a:p>
                      <a:pPr algn="ctr"/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дальнейшей работы</a:t>
                      </a:r>
                      <a:endParaRPr lang="ru-RU" sz="16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solidFill>
                      <a:srgbClr val="1746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9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Пользовательский интерфейс и настройки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уточнение инвестиционного (капитального) бюджета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0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Формирование показателей, ввод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формирование единого а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лгоритма получения данных из информационной базы в системе Парус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уточнение алгоритмов формирования прогнозов и планов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baseline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обновление построенных моделей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5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Взаимодействие и регламенты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совершенствование регламента работы с макетом финансового плана доходов и расходов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209056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39611" y="4891314"/>
            <a:ext cx="7135718" cy="1396903"/>
          </a:xfrm>
        </p:spPr>
        <p:txBody>
          <a:bodyPr/>
          <a:lstStyle/>
          <a:p>
            <a:pPr algn="r">
              <a:lnSpc>
                <a:spcPct val="120000"/>
              </a:lnSpc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Чайковская Любовь Александровна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Chaik4@yandex.ru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тел. 8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903 520 66 62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Борисов Владислав Викторович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Vladislav.brsv@gmail.com,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тел. 8 965 187 71 17</a:t>
            </a:r>
            <a:b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661480" y="1372521"/>
            <a:ext cx="7947499" cy="1191637"/>
          </a:xfrm>
        </p:spPr>
        <p:txBody>
          <a:bodyPr anchor="ctr"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ECE596E-BBA3-46B5-8920-21C5F22CE63D}"/>
              </a:ext>
            </a:extLst>
          </p:cNvPr>
          <p:cNvSpPr/>
          <p:nvPr/>
        </p:nvSpPr>
        <p:spPr>
          <a:xfrm>
            <a:off x="297180" y="282102"/>
            <a:ext cx="8549640" cy="62646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01F3B56-BBA7-4FF0-8BA7-700A3DF6F236}"/>
              </a:ext>
            </a:extLst>
          </p:cNvPr>
          <p:cNvSpPr txBox="1"/>
          <p:nvPr/>
        </p:nvSpPr>
        <p:spPr>
          <a:xfrm>
            <a:off x="4858905" y="3616987"/>
            <a:ext cx="38164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Галина Михайловна Князева</a:t>
            </a:r>
          </a:p>
          <a:p>
            <a:pPr algn="r"/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начальник планово-экономического отдела</a:t>
            </a:r>
          </a:p>
          <a:p>
            <a:pPr algn="r"/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ФГБУ «НМХЦ им. Н.И. Пирогова»</a:t>
            </a:r>
          </a:p>
          <a:p>
            <a:pPr algn="r"/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т.  (499) 464 00 00 доб. 2019</a:t>
            </a:r>
          </a:p>
          <a:p>
            <a:pPr algn="r"/>
            <a:r>
              <a:rPr lang="en-US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KnyazevaGM@pirogov-center.ru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53546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1995794B-9F09-4A91-81C9-4706A52E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F39A49DE-D996-4CF2-A9E0-624528034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3428555"/>
              </p:ext>
            </p:extLst>
          </p:nvPr>
        </p:nvGraphicFramePr>
        <p:xfrm>
          <a:off x="628650" y="1825625"/>
          <a:ext cx="8191178" cy="4711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628">
                  <a:extLst>
                    <a:ext uri="{9D8B030D-6E8A-4147-A177-3AD203B41FA5}">
                      <a16:colId xmlns="" xmlns:a16="http://schemas.microsoft.com/office/drawing/2014/main" val="4070084100"/>
                    </a:ext>
                  </a:extLst>
                </a:gridCol>
                <a:gridCol w="7848550">
                  <a:extLst>
                    <a:ext uri="{9D8B030D-6E8A-4147-A177-3AD203B41FA5}">
                      <a16:colId xmlns="" xmlns:a16="http://schemas.microsoft.com/office/drawing/2014/main" val="4042998506"/>
                    </a:ext>
                  </a:extLst>
                </a:gridCol>
              </a:tblGrid>
              <a:tr h="72501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1.</a:t>
                      </a: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от 29.11.2010 N 326-ФЗ "Об обязательном медицинском страховании в Российской Федерации" (далее - Федеральный закон N 326-ФЗ);</a:t>
                      </a:r>
                    </a:p>
                  </a:txBody>
                  <a:tcPr marL="91439" marR="91439" marT="45707" marB="45707"/>
                </a:tc>
                <a:extLst>
                  <a:ext uri="{0D108BD9-81ED-4DB2-BD59-A6C34878D82A}">
                    <a16:rowId xmlns="" xmlns:a16="http://schemas.microsoft.com/office/drawing/2014/main" val="2570944412"/>
                  </a:ext>
                </a:extLst>
              </a:tr>
              <a:tr h="149447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2.</a:t>
                      </a: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РФ от 08.12.2017 N 1492 "О Программе государственных гарантий бесплатного оказания гражданам медицинской помощи на 2018 год и на плановый период 2019 и 2020 годов" (Раздел 11. Методика расчета тарифов на оплату медицинской помощи по обязательному медицинскому страхованию);</a:t>
                      </a:r>
                    </a:p>
                  </a:txBody>
                  <a:tcPr marL="91439" marR="91439" marT="45707" marB="45707"/>
                </a:tc>
                <a:extLst>
                  <a:ext uri="{0D108BD9-81ED-4DB2-BD59-A6C34878D82A}">
                    <a16:rowId xmlns="" xmlns:a16="http://schemas.microsoft.com/office/drawing/2014/main" val="3103332383"/>
                  </a:ext>
                </a:extLst>
              </a:tr>
              <a:tr h="122658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3.</a:t>
                      </a: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Минздравсоцразвития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РФ от 28.02.2011 №158н «Об утверждении правил обязательного медицинского страхования» (в ред. приказов Минздрава РФ от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2013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160н, от 21.06.2013 № 396, от 20.11.2013 № 859н, от 06.08.2015 № 536н, от 25.03.2016 №423, от 28.09.2016 №736н, от 27.10.2016 №803н, от 11.01.2017 №2н);</a:t>
                      </a:r>
                    </a:p>
                    <a:p>
                      <a:pPr lvl="0" algn="just"/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9" marR="91439" marT="45707" marB="45707"/>
                </a:tc>
                <a:extLst>
                  <a:ext uri="{0D108BD9-81ED-4DB2-BD59-A6C34878D82A}">
                    <a16:rowId xmlns="" xmlns:a16="http://schemas.microsoft.com/office/drawing/2014/main" val="3669206832"/>
                  </a:ext>
                </a:extLst>
              </a:tr>
              <a:tr h="11816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4.</a:t>
                      </a:r>
                    </a:p>
                  </a:txBody>
                  <a:tcPr marL="91439" marR="91439" marT="45707" marB="45707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 ФФОМС от 23 июля 2013 г. N 5423/21-и, определяющее основные методические подходы к учету затрат в медицинских учреждениях.</a:t>
                      </a:r>
                    </a:p>
                    <a:p>
                      <a:pPr lvl="0" algn="just"/>
                      <a:endParaRPr lang="ru-RU" sz="16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9" marR="91439" marT="45707" marB="45707"/>
                </a:tc>
                <a:extLst>
                  <a:ext uri="{0D108BD9-81ED-4DB2-BD59-A6C34878D82A}">
                    <a16:rowId xmlns="" xmlns:a16="http://schemas.microsoft.com/office/drawing/2014/main" val="263074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82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5B6C21-089D-4545-B5B7-5BB29A162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296144"/>
          </a:xfrm>
        </p:spPr>
        <p:txBody>
          <a:bodyPr anchor="ctr"/>
          <a:lstStyle/>
          <a:p>
            <a:r>
              <a:rPr lang="ru-RU" alt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 УЧЕТА  ЗАТРАТ  СТРУКТУРНЫХ  ПОДРАЗДЕЛЕНИЙ </a:t>
            </a:r>
            <a:br>
              <a:rPr lang="ru-RU" alt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ПИРОГОВСКОГО  ЦЕНТРА.</a:t>
            </a:r>
            <a:br>
              <a:rPr lang="ru-RU" alt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888EF1C-551A-4773-9B42-D725C6593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1429271"/>
              </p:ext>
            </p:extLst>
          </p:nvPr>
        </p:nvGraphicFramePr>
        <p:xfrm>
          <a:off x="755576" y="2060849"/>
          <a:ext cx="8081466" cy="4333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5109">
                  <a:extLst>
                    <a:ext uri="{9D8B030D-6E8A-4147-A177-3AD203B41FA5}">
                      <a16:colId xmlns="" xmlns:a16="http://schemas.microsoft.com/office/drawing/2014/main" val="2043548513"/>
                    </a:ext>
                  </a:extLst>
                </a:gridCol>
                <a:gridCol w="7416357">
                  <a:extLst>
                    <a:ext uri="{9D8B030D-6E8A-4147-A177-3AD203B41FA5}">
                      <a16:colId xmlns="" xmlns:a16="http://schemas.microsoft.com/office/drawing/2014/main" val="2308332168"/>
                    </a:ext>
                  </a:extLst>
                </a:gridCol>
              </a:tblGrid>
              <a:tr h="3876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методики учета затрат подразделений к существенной учетной системе (медицинская и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информация);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финансовой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структуры;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/>
                </a:tc>
                <a:extLst>
                  <a:ext uri="{0D108BD9-81ED-4DB2-BD59-A6C34878D82A}">
                    <a16:rowId xmlns="" xmlns:a16="http://schemas.microsoft.com/office/drawing/2014/main" val="1826220587"/>
                  </a:ext>
                </a:extLst>
              </a:tr>
              <a:tr h="5814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типов подразделений (производственные - основные, производственные - вспомогательные,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непроизводственные);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/>
                </a:tc>
                <a:extLst>
                  <a:ext uri="{0D108BD9-81ED-4DB2-BD59-A6C34878D82A}">
                    <a16:rowId xmlns="" xmlns:a16="http://schemas.microsoft.com/office/drawing/2014/main" val="3575199438"/>
                  </a:ext>
                </a:extLst>
              </a:tr>
              <a:tr h="4522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 затрат по видам (прямые и косвенные);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/>
                </a:tc>
                <a:extLst>
                  <a:ext uri="{0D108BD9-81ED-4DB2-BD59-A6C34878D82A}">
                    <a16:rowId xmlns="" xmlns:a16="http://schemas.microsoft.com/office/drawing/2014/main" val="3152717789"/>
                  </a:ext>
                </a:extLst>
              </a:tr>
              <a:tr h="6668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факторов распределения  косвенных затрат для каждого уровня распределения;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/>
                </a:tc>
                <a:extLst>
                  <a:ext uri="{0D108BD9-81ED-4DB2-BD59-A6C34878D82A}">
                    <a16:rowId xmlns="" xmlns:a16="http://schemas.microsoft.com/office/drawing/2014/main" val="1462125064"/>
                  </a:ext>
                </a:extLst>
              </a:tr>
              <a:tr h="7980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91434" marR="91434" marT="45733" marB="45733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трёхуровневого учета  затрат  методом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«ступенчатого распределения».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33" marB="45733"/>
                </a:tc>
                <a:extLst>
                  <a:ext uri="{0D108BD9-81ED-4DB2-BD59-A6C34878D82A}">
                    <a16:rowId xmlns="" xmlns:a16="http://schemas.microsoft.com/office/drawing/2014/main" val="1509876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199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2423C9-08BE-4135-BCB7-12806E41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 УЧРЕЖДЕНИЯ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AC27F2C-AD31-40D1-B0D8-356DD66FF149}"/>
              </a:ext>
            </a:extLst>
          </p:cNvPr>
          <p:cNvSpPr/>
          <p:nvPr/>
        </p:nvSpPr>
        <p:spPr>
          <a:xfrm>
            <a:off x="597855" y="2053287"/>
            <a:ext cx="8082838" cy="4854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Факторы распределения затрат за период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04D4C01-4E16-48F0-A0BB-B2E43B1BF6E6}"/>
              </a:ext>
            </a:extLst>
          </p:cNvPr>
          <p:cNvSpPr/>
          <p:nvPr/>
        </p:nvSpPr>
        <p:spPr>
          <a:xfrm>
            <a:off x="974597" y="2834337"/>
            <a:ext cx="2314222" cy="741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распределения затрат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4AB4D13-74A3-4C2D-8C14-8B1DAAA63AF9}"/>
              </a:ext>
            </a:extLst>
          </p:cNvPr>
          <p:cNvSpPr/>
          <p:nvPr/>
        </p:nvSpPr>
        <p:spPr>
          <a:xfrm>
            <a:off x="5166911" y="2916322"/>
            <a:ext cx="2088446" cy="76623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Планово-экономический отдел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4F89CD4-C839-42D7-B9D7-E58049848F1A}"/>
              </a:ext>
            </a:extLst>
          </p:cNvPr>
          <p:cNvSpPr/>
          <p:nvPr/>
        </p:nvSpPr>
        <p:spPr>
          <a:xfrm>
            <a:off x="971056" y="3730414"/>
            <a:ext cx="2314222" cy="3730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Выгрузка в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Парус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F8C98AB-7923-4A6F-9AC4-2691073D35B1}"/>
              </a:ext>
            </a:extLst>
          </p:cNvPr>
          <p:cNvSpPr/>
          <p:nvPr/>
        </p:nvSpPr>
        <p:spPr>
          <a:xfrm>
            <a:off x="1248383" y="4365179"/>
            <a:ext cx="6203937" cy="3460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Определение затрат для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всех типов подразделений (ПО, ПВ и НП)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4493EC9-C741-40D8-A6DF-0F21C65FB9C5}"/>
              </a:ext>
            </a:extLst>
          </p:cNvPr>
          <p:cNvSpPr/>
          <p:nvPr/>
        </p:nvSpPr>
        <p:spPr>
          <a:xfrm>
            <a:off x="1763687" y="4906940"/>
            <a:ext cx="5688633" cy="5382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Определение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затрат </a:t>
            </a:r>
            <a:r>
              <a:rPr lang="ru-RU" sz="1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ПВ с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учетом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затрат административно-управленческих и хозяйственных подразделений (НП) 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2F32681-EE93-4255-A47D-AF15E0B172C5}"/>
              </a:ext>
            </a:extLst>
          </p:cNvPr>
          <p:cNvSpPr/>
          <p:nvPr/>
        </p:nvSpPr>
        <p:spPr>
          <a:xfrm>
            <a:off x="2637977" y="5562547"/>
            <a:ext cx="4814343" cy="7164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Определение затрат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с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учетом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затрат административно-хозяйственных 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 производственных - вспомогательных  подразделений </a:t>
            </a: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8B39B270-08DD-4B34-B22A-2597C17534DC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437989" y="3299439"/>
            <a:ext cx="1728922" cy="0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3E4D27CD-521D-4191-A1FC-D953EED6FE75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2128167" y="3575875"/>
            <a:ext cx="3541" cy="154539"/>
          </a:xfrm>
          <a:prstGeom prst="straightConnector1">
            <a:avLst/>
          </a:prstGeom>
          <a:noFill/>
          <a:ln w="285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D1F8AE43-382F-4B07-BF4F-EC30449FA88C}"/>
              </a:ext>
            </a:extLst>
          </p:cNvPr>
          <p:cNvSpPr/>
          <p:nvPr/>
        </p:nvSpPr>
        <p:spPr>
          <a:xfrm>
            <a:off x="3203848" y="6381328"/>
            <a:ext cx="3510843" cy="38312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Фактические данные о расходах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57840C11-539C-4059-8698-06F26EEE7206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128167" y="4103511"/>
            <a:ext cx="0" cy="261668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3899129D-3CA3-4FD8-B837-9BCF32EE7DF3}"/>
              </a:ext>
            </a:extLst>
          </p:cNvPr>
          <p:cNvSpPr>
            <a:spLocks noChangeAspect="1"/>
          </p:cNvSpPr>
          <p:nvPr/>
        </p:nvSpPr>
        <p:spPr>
          <a:xfrm>
            <a:off x="7092280" y="1556792"/>
            <a:ext cx="1296143" cy="3486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подразделение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6067B614-9E20-4214-8286-90487651E269}"/>
              </a:ext>
            </a:extLst>
          </p:cNvPr>
          <p:cNvSpPr/>
          <p:nvPr/>
        </p:nvSpPr>
        <p:spPr>
          <a:xfrm>
            <a:off x="755576" y="1556792"/>
            <a:ext cx="1260979" cy="3453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подразделение 1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2357E5D1-9FAC-4431-B8E5-5CACD06AD9C9}"/>
              </a:ext>
            </a:extLst>
          </p:cNvPr>
          <p:cNvSpPr/>
          <p:nvPr/>
        </p:nvSpPr>
        <p:spPr>
          <a:xfrm>
            <a:off x="2339752" y="1556792"/>
            <a:ext cx="1260978" cy="3344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2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BFCEFC3C-84F4-4774-8709-C57D1D6BB319}"/>
              </a:ext>
            </a:extLst>
          </p:cNvPr>
          <p:cNvSpPr/>
          <p:nvPr/>
        </p:nvSpPr>
        <p:spPr>
          <a:xfrm>
            <a:off x="3923928" y="1556792"/>
            <a:ext cx="1296144" cy="3448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3</a:t>
            </a:r>
          </a:p>
        </p:txBody>
      </p:sp>
      <p:sp>
        <p:nvSpPr>
          <p:cNvPr id="36" name="Стрелка: изогнутая вправо 35">
            <a:extLst>
              <a:ext uri="{FF2B5EF4-FFF2-40B4-BE49-F238E27FC236}">
                <a16:creationId xmlns="" xmlns:a16="http://schemas.microsoft.com/office/drawing/2014/main" id="{D62D33D2-989B-4ED4-AC6F-CDCF7410BC7E}"/>
              </a:ext>
            </a:extLst>
          </p:cNvPr>
          <p:cNvSpPr/>
          <p:nvPr/>
        </p:nvSpPr>
        <p:spPr>
          <a:xfrm>
            <a:off x="115991" y="4526349"/>
            <a:ext cx="453790" cy="716418"/>
          </a:xfrm>
          <a:prstGeom prst="curvedRightArrow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: изогнутая вправо 36">
            <a:extLst>
              <a:ext uri="{FF2B5EF4-FFF2-40B4-BE49-F238E27FC236}">
                <a16:creationId xmlns="" xmlns:a16="http://schemas.microsoft.com/office/drawing/2014/main" id="{64235BC8-587D-463C-B2C5-FD757132F5BE}"/>
              </a:ext>
            </a:extLst>
          </p:cNvPr>
          <p:cNvSpPr/>
          <p:nvPr/>
        </p:nvSpPr>
        <p:spPr>
          <a:xfrm>
            <a:off x="825226" y="5262542"/>
            <a:ext cx="423157" cy="716418"/>
          </a:xfrm>
          <a:prstGeom prst="curvedRightArrow">
            <a:avLst/>
          </a:prstGeom>
          <a:solidFill>
            <a:schemeClr val="tx2">
              <a:lumMod val="75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FAF11AB-2F92-405A-B27A-1226DEEE3553}"/>
              </a:ext>
            </a:extLst>
          </p:cNvPr>
          <p:cNvSpPr txBox="1"/>
          <p:nvPr/>
        </p:nvSpPr>
        <p:spPr>
          <a:xfrm>
            <a:off x="1776091" y="5550902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D61BB445-3794-4FA1-AD1D-3D498D5F676D}"/>
              </a:ext>
            </a:extLst>
          </p:cNvPr>
          <p:cNvSpPr txBox="1"/>
          <p:nvPr/>
        </p:nvSpPr>
        <p:spPr>
          <a:xfrm>
            <a:off x="971056" y="4972923"/>
            <a:ext cx="8050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 уровень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7529B410-6D04-4248-9641-2EDDD8C30CF9}"/>
              </a:ext>
            </a:extLst>
          </p:cNvPr>
          <p:cNvSpPr txBox="1"/>
          <p:nvPr/>
        </p:nvSpPr>
        <p:spPr>
          <a:xfrm>
            <a:off x="532513" y="4411336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1уровень</a:t>
            </a:r>
          </a:p>
        </p:txBody>
      </p:sp>
      <p:cxnSp>
        <p:nvCxnSpPr>
          <p:cNvPr id="43" name="Прямая со стрелкой 42">
            <a:extLst>
              <a:ext uri="{FF2B5EF4-FFF2-40B4-BE49-F238E27FC236}">
                <a16:creationId xmlns="" xmlns:a16="http://schemas.microsoft.com/office/drawing/2014/main" id="{D3C2BAF0-1613-4175-BBA7-D4F27B7904BE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131708" y="2532858"/>
            <a:ext cx="0" cy="301479"/>
          </a:xfrm>
          <a:prstGeom prst="straightConnector1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FA649F56-A81E-485B-902A-CA59D1F89963}"/>
              </a:ext>
            </a:extLst>
          </p:cNvPr>
          <p:cNvSpPr/>
          <p:nvPr/>
        </p:nvSpPr>
        <p:spPr>
          <a:xfrm>
            <a:off x="8028381" y="3657722"/>
            <a:ext cx="792087" cy="1865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7F32E8F5-15DF-423C-8111-CF16421CB0D1}"/>
              </a:ext>
            </a:extLst>
          </p:cNvPr>
          <p:cNvSpPr/>
          <p:nvPr/>
        </p:nvSpPr>
        <p:spPr>
          <a:xfrm>
            <a:off x="8028381" y="4052630"/>
            <a:ext cx="792087" cy="1865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AE6997A-24F5-490E-90AB-B3453919D25F}"/>
              </a:ext>
            </a:extLst>
          </p:cNvPr>
          <p:cNvSpPr/>
          <p:nvPr/>
        </p:nvSpPr>
        <p:spPr>
          <a:xfrm>
            <a:off x="8028381" y="4454962"/>
            <a:ext cx="792088" cy="1865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="" xmlns:a16="http://schemas.microsoft.com/office/drawing/2014/main" id="{0C3FF640-6DD0-4036-84C7-D1D2087D5ECB}"/>
              </a:ext>
            </a:extLst>
          </p:cNvPr>
          <p:cNvSpPr/>
          <p:nvPr/>
        </p:nvSpPr>
        <p:spPr>
          <a:xfrm>
            <a:off x="8028383" y="5768962"/>
            <a:ext cx="792087" cy="3378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1AF647CF-D209-4F20-A7F4-B564EA5F7BFB}"/>
              </a:ext>
            </a:extLst>
          </p:cNvPr>
          <p:cNvSpPr/>
          <p:nvPr/>
        </p:nvSpPr>
        <p:spPr>
          <a:xfrm>
            <a:off x="8028383" y="4907667"/>
            <a:ext cx="792087" cy="2518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1BF8751D-DEBB-4563-A84E-E1E53BCB125E}"/>
              </a:ext>
            </a:extLst>
          </p:cNvPr>
          <p:cNvSpPr/>
          <p:nvPr/>
        </p:nvSpPr>
        <p:spPr>
          <a:xfrm>
            <a:off x="8028382" y="5262542"/>
            <a:ext cx="792087" cy="2518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187326B4-C7B4-4919-8FE1-EFCA0DB8686F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452320" y="5920756"/>
            <a:ext cx="5760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9A6464BF-CE0E-459B-94D3-A4A2F79581A5}"/>
              </a:ext>
            </a:extLst>
          </p:cNvPr>
          <p:cNvCxnSpPr>
            <a:cxnSpLocks/>
          </p:cNvCxnSpPr>
          <p:nvPr/>
        </p:nvCxnSpPr>
        <p:spPr>
          <a:xfrm>
            <a:off x="7452320" y="522920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10F8AF81-B366-4DD8-A166-64B816914048}"/>
              </a:ext>
            </a:extLst>
          </p:cNvPr>
          <p:cNvCxnSpPr>
            <a:cxnSpLocks/>
          </p:cNvCxnSpPr>
          <p:nvPr/>
        </p:nvCxnSpPr>
        <p:spPr>
          <a:xfrm>
            <a:off x="7812360" y="5033570"/>
            <a:ext cx="0" cy="354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5E3E20DD-5C50-4CCD-8334-F56C2DC6616E}"/>
              </a:ext>
            </a:extLst>
          </p:cNvPr>
          <p:cNvCxnSpPr>
            <a:cxnSpLocks/>
            <a:endCxn id="63" idx="1"/>
          </p:cNvCxnSpPr>
          <p:nvPr/>
        </p:nvCxnSpPr>
        <p:spPr>
          <a:xfrm>
            <a:off x="7812360" y="5033570"/>
            <a:ext cx="216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="" xmlns:a16="http://schemas.microsoft.com/office/drawing/2014/main" id="{A924A977-939C-4774-9371-55D1F84F7AEF}"/>
              </a:ext>
            </a:extLst>
          </p:cNvPr>
          <p:cNvCxnSpPr>
            <a:cxnSpLocks/>
            <a:endCxn id="64" idx="1"/>
          </p:cNvCxnSpPr>
          <p:nvPr/>
        </p:nvCxnSpPr>
        <p:spPr>
          <a:xfrm>
            <a:off x="7812360" y="5388445"/>
            <a:ext cx="216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3187A799-7B23-41D3-93E0-2446326203DD}"/>
              </a:ext>
            </a:extLst>
          </p:cNvPr>
          <p:cNvCxnSpPr>
            <a:cxnSpLocks/>
            <a:stCxn id="7" idx="3"/>
            <a:endCxn id="27" idx="1"/>
          </p:cNvCxnSpPr>
          <p:nvPr/>
        </p:nvCxnSpPr>
        <p:spPr>
          <a:xfrm>
            <a:off x="7452320" y="4538217"/>
            <a:ext cx="576061" cy="1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52117F3D-3ED3-416B-96D5-362ECF469E2F}"/>
              </a:ext>
            </a:extLst>
          </p:cNvPr>
          <p:cNvCxnSpPr>
            <a:cxnSpLocks/>
          </p:cNvCxnSpPr>
          <p:nvPr/>
        </p:nvCxnSpPr>
        <p:spPr>
          <a:xfrm>
            <a:off x="7812360" y="3750996"/>
            <a:ext cx="0" cy="79724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4481E144-9CBF-45C8-B402-DB3712E30E15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7812360" y="4145904"/>
            <a:ext cx="2160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BA0DAA7D-DB98-4A39-8329-54EBBD8AD003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7812360" y="3750997"/>
            <a:ext cx="2160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ABE49759-FDFD-41FF-A240-157A578C9FD1}"/>
              </a:ext>
            </a:extLst>
          </p:cNvPr>
          <p:cNvSpPr/>
          <p:nvPr/>
        </p:nvSpPr>
        <p:spPr>
          <a:xfrm>
            <a:off x="1050148" y="2826776"/>
            <a:ext cx="2314222" cy="741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распределения затрат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03C4A9FE-7F91-4172-A122-A5066DDAA22F}"/>
              </a:ext>
            </a:extLst>
          </p:cNvPr>
          <p:cNvSpPr/>
          <p:nvPr/>
        </p:nvSpPr>
        <p:spPr>
          <a:xfrm>
            <a:off x="1123767" y="2825197"/>
            <a:ext cx="2314222" cy="741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распределения затрат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C2A7165-FDCF-49BA-8F2D-643B7275A573}"/>
              </a:ext>
            </a:extLst>
          </p:cNvPr>
          <p:cNvSpPr txBox="1"/>
          <p:nvPr/>
        </p:nvSpPr>
        <p:spPr>
          <a:xfrm>
            <a:off x="5927713" y="153124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……</a:t>
            </a:r>
          </a:p>
        </p:txBody>
      </p:sp>
    </p:spTree>
    <p:extLst>
      <p:ext uri="{BB962C8B-B14F-4D97-AF65-F5344CB8AC3E}">
        <p14:creationId xmlns="" xmlns:p14="http://schemas.microsoft.com/office/powerpoint/2010/main" val="30393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1520" y="6309320"/>
            <a:ext cx="8225194" cy="362668"/>
          </a:xfrm>
        </p:spPr>
        <p:txBody>
          <a:bodyPr/>
          <a:lstStyle/>
          <a:p>
            <a:pPr algn="l"/>
            <a:r>
              <a:rPr lang="ru-RU" sz="1600" b="1" dirty="0">
                <a:solidFill>
                  <a:srgbClr val="7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информация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" y="1052737"/>
            <a:ext cx="9049339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3633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344835"/>
            <a:ext cx="8225194" cy="504056"/>
          </a:xfrm>
        </p:spPr>
        <p:txBody>
          <a:bodyPr/>
          <a:lstStyle/>
          <a:p>
            <a:pPr algn="l"/>
            <a:r>
              <a:rPr lang="ru-RU" sz="1600" dirty="0"/>
              <a:t>1. Окно первого уровня распределения затрат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" y="1079547"/>
            <a:ext cx="9036495" cy="530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81894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79512" y="6353944"/>
            <a:ext cx="8225194" cy="387424"/>
          </a:xfrm>
        </p:spPr>
        <p:txBody>
          <a:bodyPr/>
          <a:lstStyle/>
          <a:p>
            <a:pPr algn="l"/>
            <a:r>
              <a:rPr lang="ru-RU" sz="1600" b="1" dirty="0">
                <a:solidFill>
                  <a:srgbClr val="7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Окно второго и третьего уровней распределения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0" y="1089708"/>
            <a:ext cx="9036495" cy="529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8053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6F1641-96CA-494E-9F56-C1FB4414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2737"/>
            <a:ext cx="9144000" cy="267956"/>
          </a:xfrm>
        </p:spPr>
        <p:txBody>
          <a:bodyPr/>
          <a:lstStyle/>
          <a:p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 УЧРЕЖДЕНИЯ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F3F6FD1-2768-4ADD-8900-8A2F99933B33}"/>
              </a:ext>
            </a:extLst>
          </p:cNvPr>
          <p:cNvSpPr/>
          <p:nvPr/>
        </p:nvSpPr>
        <p:spPr>
          <a:xfrm>
            <a:off x="2517921" y="2044481"/>
            <a:ext cx="5011703" cy="4702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Фактические доходы за период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D1ECFF4-E453-4606-80E6-C60E96006C66}"/>
              </a:ext>
            </a:extLst>
          </p:cNvPr>
          <p:cNvSpPr/>
          <p:nvPr/>
        </p:nvSpPr>
        <p:spPr>
          <a:xfrm>
            <a:off x="1294891" y="1433076"/>
            <a:ext cx="1380225" cy="3160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подразделение 1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3A796DA-F896-407F-A5A3-6AA59F29B602}"/>
              </a:ext>
            </a:extLst>
          </p:cNvPr>
          <p:cNvSpPr/>
          <p:nvPr/>
        </p:nvSpPr>
        <p:spPr>
          <a:xfrm>
            <a:off x="2940147" y="1442728"/>
            <a:ext cx="1380225" cy="3273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подразделение 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9987C75-7609-44FD-A8DA-D1C0BF0C15A2}"/>
              </a:ext>
            </a:extLst>
          </p:cNvPr>
          <p:cNvSpPr/>
          <p:nvPr/>
        </p:nvSpPr>
        <p:spPr>
          <a:xfrm>
            <a:off x="4502341" y="1442728"/>
            <a:ext cx="1380224" cy="3273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подразделение 3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8BDA348-4F33-4228-86E6-A74108D56D59}"/>
              </a:ext>
            </a:extLst>
          </p:cNvPr>
          <p:cNvSpPr/>
          <p:nvPr/>
        </p:nvSpPr>
        <p:spPr>
          <a:xfrm>
            <a:off x="7269867" y="1452620"/>
            <a:ext cx="1332655" cy="316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</a:t>
            </a:r>
            <a:r>
              <a:rPr lang="en-US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3F61E83B-C89F-491D-BC4E-655F7BB4208D}"/>
              </a:ext>
            </a:extLst>
          </p:cNvPr>
          <p:cNvCxnSpPr>
            <a:cxnSpLocks/>
          </p:cNvCxnSpPr>
          <p:nvPr/>
        </p:nvCxnSpPr>
        <p:spPr>
          <a:xfrm>
            <a:off x="2477537" y="1769943"/>
            <a:ext cx="202898" cy="21655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3763FEA1-9FB6-401A-834D-27989B853DEB}"/>
              </a:ext>
            </a:extLst>
          </p:cNvPr>
          <p:cNvCxnSpPr>
            <a:cxnSpLocks/>
          </p:cNvCxnSpPr>
          <p:nvPr/>
        </p:nvCxnSpPr>
        <p:spPr>
          <a:xfrm>
            <a:off x="3758596" y="1768254"/>
            <a:ext cx="0" cy="236241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55C57B9F-3A9B-4DA4-ABEA-E3D0F06AC1D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192453" y="1770105"/>
            <a:ext cx="0" cy="246797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BE33DFD5-8159-40D7-A655-8FA1D28E2A41}"/>
              </a:ext>
            </a:extLst>
          </p:cNvPr>
          <p:cNvCxnSpPr>
            <a:cxnSpLocks/>
          </p:cNvCxnSpPr>
          <p:nvPr/>
        </p:nvCxnSpPr>
        <p:spPr>
          <a:xfrm flipH="1">
            <a:off x="7380313" y="1779284"/>
            <a:ext cx="173488" cy="24877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5B4B65B0-6081-47BA-B318-953A119AD0B2}"/>
              </a:ext>
            </a:extLst>
          </p:cNvPr>
          <p:cNvSpPr/>
          <p:nvPr/>
        </p:nvSpPr>
        <p:spPr>
          <a:xfrm>
            <a:off x="876468" y="2712276"/>
            <a:ext cx="1854428" cy="5367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федерального бюджета</a:t>
            </a:r>
            <a:endParaRPr kumimoji="0" lang="ru-RU" sz="1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27A3873-E06D-4E38-9DAF-9C343D850799}"/>
              </a:ext>
            </a:extLst>
          </p:cNvPr>
          <p:cNvSpPr/>
          <p:nvPr/>
        </p:nvSpPr>
        <p:spPr>
          <a:xfrm>
            <a:off x="3521114" y="2709127"/>
            <a:ext cx="2168427" cy="5453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обязательного медицинского страхования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CA6A954-14B0-4A29-8940-E6DFA87DBD84}"/>
              </a:ext>
            </a:extLst>
          </p:cNvPr>
          <p:cNvSpPr/>
          <p:nvPr/>
        </p:nvSpPr>
        <p:spPr>
          <a:xfrm>
            <a:off x="6328574" y="2714204"/>
            <a:ext cx="2168427" cy="5422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Средства от приносящей доход деятельности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4CAB750-4CA5-47D2-B36B-94F68985DF39}"/>
              </a:ext>
            </a:extLst>
          </p:cNvPr>
          <p:cNvSpPr/>
          <p:nvPr/>
        </p:nvSpPr>
        <p:spPr>
          <a:xfrm>
            <a:off x="1829956" y="4090410"/>
            <a:ext cx="4758267" cy="5647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  <a:bevelB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перераспределения доходов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FE0F4A69-5D93-43C5-BCD6-048AC657D884}"/>
              </a:ext>
            </a:extLst>
          </p:cNvPr>
          <p:cNvSpPr/>
          <p:nvPr/>
        </p:nvSpPr>
        <p:spPr>
          <a:xfrm>
            <a:off x="683568" y="3414150"/>
            <a:ext cx="2160240" cy="3303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производственных–основных подразделений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AD8B8056-343E-4D52-80EC-D884D7F01C4E}"/>
              </a:ext>
            </a:extLst>
          </p:cNvPr>
          <p:cNvSpPr/>
          <p:nvPr/>
        </p:nvSpPr>
        <p:spPr>
          <a:xfrm>
            <a:off x="6228184" y="3429000"/>
            <a:ext cx="2304256" cy="3230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производственных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основных подразделений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1DC54C04-A296-44BC-BAA3-E2920DF42C08}"/>
              </a:ext>
            </a:extLst>
          </p:cNvPr>
          <p:cNvSpPr/>
          <p:nvPr/>
        </p:nvSpPr>
        <p:spPr>
          <a:xfrm>
            <a:off x="7020272" y="3789040"/>
            <a:ext cx="1502486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производственных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вспомогательных подразделений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39995F68-FF60-42D9-AAA7-61B603F77032}"/>
              </a:ext>
            </a:extLst>
          </p:cNvPr>
          <p:cNvSpPr/>
          <p:nvPr/>
        </p:nvSpPr>
        <p:spPr>
          <a:xfrm>
            <a:off x="1005408" y="5621752"/>
            <a:ext cx="1915285" cy="309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производственных –основных подразделений</a:t>
            </a:r>
            <a:endParaRPr lang="ru-RU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A4D05CA3-D5DA-46BB-89A7-F813D802DFDB}"/>
              </a:ext>
            </a:extLst>
          </p:cNvPr>
          <p:cNvSpPr/>
          <p:nvPr/>
        </p:nvSpPr>
        <p:spPr>
          <a:xfrm>
            <a:off x="1403648" y="5984826"/>
            <a:ext cx="1536499" cy="6845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производственных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вспомогательных </a:t>
            </a: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DF04743-199E-4BED-AE7B-3CD7F30EC514}"/>
              </a:ext>
            </a:extLst>
          </p:cNvPr>
          <p:cNvSpPr/>
          <p:nvPr/>
        </p:nvSpPr>
        <p:spPr>
          <a:xfrm>
            <a:off x="6516216" y="5661248"/>
            <a:ext cx="2003580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доходы производственных–основных подразделений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A1B25C4-242F-4B07-82B6-A3C53F36233F}"/>
              </a:ext>
            </a:extLst>
          </p:cNvPr>
          <p:cNvSpPr/>
          <p:nvPr/>
        </p:nvSpPr>
        <p:spPr>
          <a:xfrm>
            <a:off x="3674255" y="4801668"/>
            <a:ext cx="1930945" cy="57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Средства обязательного медицинского страхования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E6A210A-9ABE-453F-8A86-DD618EDE0303}"/>
              </a:ext>
            </a:extLst>
          </p:cNvPr>
          <p:cNvSpPr/>
          <p:nvPr/>
        </p:nvSpPr>
        <p:spPr>
          <a:xfrm>
            <a:off x="1202835" y="4839241"/>
            <a:ext cx="1608801" cy="5647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Средства федерального бюджета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E68F9270-6979-448E-8681-9811A0180132}"/>
              </a:ext>
            </a:extLst>
          </p:cNvPr>
          <p:cNvSpPr/>
          <p:nvPr/>
        </p:nvSpPr>
        <p:spPr>
          <a:xfrm>
            <a:off x="3728231" y="5645053"/>
            <a:ext cx="2140753" cy="312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производственных –основных подразделений</a:t>
            </a:r>
            <a:endParaRPr lang="ru-RU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E5108F21-1030-46FF-A894-F2E51754502D}"/>
              </a:ext>
            </a:extLst>
          </p:cNvPr>
          <p:cNvSpPr/>
          <p:nvPr/>
        </p:nvSpPr>
        <p:spPr>
          <a:xfrm>
            <a:off x="4139952" y="6021288"/>
            <a:ext cx="1715548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производственных –вспомогательных подразделений</a:t>
            </a:r>
            <a:endParaRPr lang="ru-RU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B5B8477-47B8-4F61-B55B-AEDC1859301D}"/>
              </a:ext>
            </a:extLst>
          </p:cNvPr>
          <p:cNvSpPr/>
          <p:nvPr/>
        </p:nvSpPr>
        <p:spPr>
          <a:xfrm>
            <a:off x="3419872" y="3396966"/>
            <a:ext cx="2304257" cy="3303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lvl="0" algn="ctr">
              <a:defRPr/>
            </a:pP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производственных–основных подразделений</a:t>
            </a:r>
            <a:endParaRPr lang="ru-RU" sz="11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="" xmlns:a16="http://schemas.microsoft.com/office/drawing/2014/main" id="{2DE4BAE8-C522-4344-8D58-7AF65F396F8E}"/>
              </a:ext>
            </a:extLst>
          </p:cNvPr>
          <p:cNvSpPr/>
          <p:nvPr/>
        </p:nvSpPr>
        <p:spPr>
          <a:xfrm>
            <a:off x="1924066" y="4084916"/>
            <a:ext cx="4758267" cy="5647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  <a:bevelB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перераспределения доходов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="" xmlns:a16="http://schemas.microsoft.com/office/drawing/2014/main" id="{5E2DC39C-B67A-43A0-AA7E-70B069FBA3C5}"/>
              </a:ext>
            </a:extLst>
          </p:cNvPr>
          <p:cNvSpPr/>
          <p:nvPr/>
        </p:nvSpPr>
        <p:spPr>
          <a:xfrm>
            <a:off x="2007236" y="4093891"/>
            <a:ext cx="4758267" cy="5647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  <a:bevelB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перераспределения доходов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C3C4EE5B-BAC7-47C5-94CB-8596A4EEF3A2}"/>
              </a:ext>
            </a:extLst>
          </p:cNvPr>
          <p:cNvSpPr/>
          <p:nvPr/>
        </p:nvSpPr>
        <p:spPr>
          <a:xfrm>
            <a:off x="2084509" y="4090403"/>
            <a:ext cx="4758267" cy="5647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База данных факторов перераспределения доходов</a:t>
            </a: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="" xmlns:a16="http://schemas.microsoft.com/office/drawing/2014/main" id="{A73430FE-1370-426B-8CFC-897E5AA5DBFE}"/>
              </a:ext>
            </a:extLst>
          </p:cNvPr>
          <p:cNvCxnSpPr>
            <a:cxnSpLocks/>
          </p:cNvCxnSpPr>
          <p:nvPr/>
        </p:nvCxnSpPr>
        <p:spPr>
          <a:xfrm>
            <a:off x="4478981" y="4677130"/>
            <a:ext cx="0" cy="124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="" xmlns:a16="http://schemas.microsoft.com/office/drawing/2014/main" id="{7CCCB59F-53C8-4CCF-BF43-F59B851EDB00}"/>
              </a:ext>
            </a:extLst>
          </p:cNvPr>
          <p:cNvCxnSpPr/>
          <p:nvPr/>
        </p:nvCxnSpPr>
        <p:spPr>
          <a:xfrm flipH="1">
            <a:off x="2083592" y="4663386"/>
            <a:ext cx="105551" cy="162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="" xmlns:a16="http://schemas.microsoft.com/office/drawing/2014/main" id="{90681068-4FAA-4391-8544-DD11F1BDE58D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963051" y="5448028"/>
            <a:ext cx="0" cy="173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="" xmlns:a16="http://schemas.microsoft.com/office/drawing/2014/main" id="{D6FC891F-B276-4FB1-8DDA-3F674334A147}"/>
              </a:ext>
            </a:extLst>
          </p:cNvPr>
          <p:cNvCxnSpPr>
            <a:cxnSpLocks/>
          </p:cNvCxnSpPr>
          <p:nvPr/>
        </p:nvCxnSpPr>
        <p:spPr>
          <a:xfrm>
            <a:off x="4639727" y="5403984"/>
            <a:ext cx="0" cy="217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="" xmlns:a16="http://schemas.microsoft.com/office/drawing/2014/main" id="{41B33215-BC88-4CFA-A1BD-51AD9E4753AB}"/>
              </a:ext>
            </a:extLst>
          </p:cNvPr>
          <p:cNvCxnSpPr>
            <a:cxnSpLocks/>
          </p:cNvCxnSpPr>
          <p:nvPr/>
        </p:nvCxnSpPr>
        <p:spPr>
          <a:xfrm>
            <a:off x="2525375" y="3744454"/>
            <a:ext cx="0" cy="307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>
            <a:extLst>
              <a:ext uri="{FF2B5EF4-FFF2-40B4-BE49-F238E27FC236}">
                <a16:creationId xmlns="" xmlns:a16="http://schemas.microsoft.com/office/drawing/2014/main" id="{2DFCA1BE-097D-4C4F-94DD-ECE27FB6312D}"/>
              </a:ext>
            </a:extLst>
          </p:cNvPr>
          <p:cNvCxnSpPr>
            <a:cxnSpLocks/>
          </p:cNvCxnSpPr>
          <p:nvPr/>
        </p:nvCxnSpPr>
        <p:spPr>
          <a:xfrm>
            <a:off x="4502341" y="3744454"/>
            <a:ext cx="0" cy="307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: изогнутая вправо 34">
            <a:extLst>
              <a:ext uri="{FF2B5EF4-FFF2-40B4-BE49-F238E27FC236}">
                <a16:creationId xmlns="" xmlns:a16="http://schemas.microsoft.com/office/drawing/2014/main" id="{50CCC5A3-F55A-4B94-A78E-D5D36CC675A0}"/>
              </a:ext>
            </a:extLst>
          </p:cNvPr>
          <p:cNvSpPr/>
          <p:nvPr/>
        </p:nvSpPr>
        <p:spPr>
          <a:xfrm>
            <a:off x="88070" y="3567949"/>
            <a:ext cx="584335" cy="2406281"/>
          </a:xfrm>
          <a:prstGeom prst="curvedRightArrow">
            <a:avLst>
              <a:gd name="adj1" fmla="val 12097"/>
              <a:gd name="adj2" fmla="val 43600"/>
              <a:gd name="adj3" fmla="val 25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Стрелка: изогнутая влево 35">
            <a:extLst>
              <a:ext uri="{FF2B5EF4-FFF2-40B4-BE49-F238E27FC236}">
                <a16:creationId xmlns="" xmlns:a16="http://schemas.microsoft.com/office/drawing/2014/main" id="{E25AAB8F-D743-4C84-BD01-FE674B0D3362}"/>
              </a:ext>
            </a:extLst>
          </p:cNvPr>
          <p:cNvSpPr/>
          <p:nvPr/>
        </p:nvSpPr>
        <p:spPr>
          <a:xfrm>
            <a:off x="8565188" y="3567949"/>
            <a:ext cx="489461" cy="2362907"/>
          </a:xfrm>
          <a:prstGeom prst="curvedLeftArrow">
            <a:avLst>
              <a:gd name="adj1" fmla="val 21165"/>
              <a:gd name="adj2" fmla="val 50000"/>
              <a:gd name="adj3" fmla="val 25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8D5C08CB-4457-4312-9EA9-19F6A0382A65}"/>
              </a:ext>
            </a:extLst>
          </p:cNvPr>
          <p:cNvSpPr txBox="1"/>
          <p:nvPr/>
        </p:nvSpPr>
        <p:spPr>
          <a:xfrm>
            <a:off x="6301457" y="1426763"/>
            <a:ext cx="792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</p:txBody>
      </p:sp>
    </p:spTree>
    <p:extLst>
      <p:ext uri="{BB962C8B-B14F-4D97-AF65-F5344CB8AC3E}">
        <p14:creationId xmlns="" xmlns:p14="http://schemas.microsoft.com/office/powerpoint/2010/main" val="799557275"/>
      </p:ext>
    </p:extLst>
  </p:cSld>
  <p:clrMapOvr>
    <a:masterClrMapping/>
  </p:clrMapOvr>
</p:sld>
</file>

<file path=ppt/theme/theme1.xml><?xml version="1.0" encoding="utf-8"?>
<a:theme xmlns:a="http://schemas.openxmlformats.org/drawingml/2006/main" name="НМХЦ им. Пирого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НМХЦ им. Пирогова</Template>
  <TotalTime>1171</TotalTime>
  <Words>1242</Words>
  <Application>Microsoft Office PowerPoint</Application>
  <PresentationFormat>Экран (4:3)</PresentationFormat>
  <Paragraphs>265</Paragraphs>
  <Slides>23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НМХЦ им. Пирогова</vt:lpstr>
      <vt:lpstr>Larissa-Design</vt:lpstr>
      <vt:lpstr>Опыт создания экономической модели  Пироговского Центра в целях  прогнозирования доходов и  планирования затрат</vt:lpstr>
      <vt:lpstr>СИСТЕМА  ЗДРАВООХРАНЕНИЯ</vt:lpstr>
      <vt:lpstr>НОРМАТИВНО-ПРАВОВЫЕ ДОКУМЕНТЫ:</vt:lpstr>
      <vt:lpstr>ПОРЯДОК  УЧЕТА  ЗАТРАТ  СТРУКТУРНЫХ  ПОДРАЗДЕЛЕНИЙ  ПИРОГОВСКОГО  ЦЕНТРА. </vt:lpstr>
      <vt:lpstr>РАСХОДЫ   УЧРЕЖДЕНИЯ</vt:lpstr>
      <vt:lpstr>Общая информация</vt:lpstr>
      <vt:lpstr>1. Окно первого уровня распределения затрат</vt:lpstr>
      <vt:lpstr>2. Окно второго и третьего уровней распределения</vt:lpstr>
      <vt:lpstr>ДОХОДЫ   УЧРЕЖДЕНИЯ</vt:lpstr>
      <vt:lpstr>Цель исследования</vt:lpstr>
      <vt:lpstr>Управленческий учет – аналитическое расширение бухгалтерского учёта </vt:lpstr>
      <vt:lpstr>Финансовая модель деятельности Пироговского центра</vt:lpstr>
      <vt:lpstr>Макет Финансового плана</vt:lpstr>
      <vt:lpstr>Макет Финансового плана</vt:lpstr>
      <vt:lpstr>Макет Финансового плана</vt:lpstr>
      <vt:lpstr>Модель отражает основные принципы функционирования исследуемой системы</vt:lpstr>
      <vt:lpstr>Основной инструмент моделирования и прогнозирования – регрессионный анализ</vt:lpstr>
      <vt:lpstr>Принцип регрессионного анализа прост</vt:lpstr>
      <vt:lpstr>Пример использования регрессии:  прогнозирование числа пролеченных больных на примере Пироговского центра</vt:lpstr>
      <vt:lpstr>Моделирование продаж обезболивающего препарата «А»</vt:lpstr>
      <vt:lpstr>Взаимодействие и регламенты: процесс внесения изменений</vt:lpstr>
      <vt:lpstr>Совершенствование рабочего макета Финансового плана</vt:lpstr>
      <vt:lpstr> Чайковская Любовь Александровна Chaik4@yandex.ru, тел. 8 903 520 66 62  Борисов Владислав Викторович Vladislav.brsv@gmail.com, тел. 8 965 187 71 17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Субботин Сергей Александрович</dc:creator>
  <cp:lastModifiedBy>Крутских</cp:lastModifiedBy>
  <cp:revision>141</cp:revision>
  <cp:lastPrinted>2017-04-05T11:16:17Z</cp:lastPrinted>
  <dcterms:created xsi:type="dcterms:W3CDTF">2017-06-20T08:01:22Z</dcterms:created>
  <dcterms:modified xsi:type="dcterms:W3CDTF">2018-05-14T19:41:50Z</dcterms:modified>
</cp:coreProperties>
</file>