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6" r:id="rId2"/>
    <p:sldId id="257" r:id="rId3"/>
    <p:sldId id="326" r:id="rId4"/>
    <p:sldId id="259" r:id="rId5"/>
    <p:sldId id="327" r:id="rId6"/>
    <p:sldId id="314" r:id="rId7"/>
    <p:sldId id="328" r:id="rId8"/>
    <p:sldId id="329" r:id="rId9"/>
    <p:sldId id="330" r:id="rId10"/>
    <p:sldId id="333" r:id="rId11"/>
    <p:sldId id="338" r:id="rId12"/>
    <p:sldId id="339" r:id="rId13"/>
    <p:sldId id="340" r:id="rId14"/>
    <p:sldId id="342" r:id="rId15"/>
  </p:sldIdLst>
  <p:sldSz cx="9144000" cy="6858000" type="screen4x3"/>
  <p:notesSz cx="6669088" cy="97758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4660"/>
  </p:normalViewPr>
  <p:slideViewPr>
    <p:cSldViewPr>
      <p:cViewPr varScale="1">
        <p:scale>
          <a:sx n="82" d="100"/>
          <a:sy n="82" d="100"/>
        </p:scale>
        <p:origin x="-17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F875F-3747-4F89-B421-07D090D55632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643517"/>
            <a:ext cx="5335270" cy="4399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F8986-CB01-4FE4-9796-ABE4151352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82401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829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96587" fontAlgn="base">
              <a:spcBef>
                <a:spcPct val="0"/>
              </a:spcBef>
              <a:spcAft>
                <a:spcPct val="0"/>
              </a:spcAft>
              <a:defRPr/>
            </a:pPr>
            <a:fld id="{4ED6A377-1E95-4DAD-9B78-16C646813C29}" type="slidenum">
              <a:rPr lang="ru-RU" smtClean="0"/>
              <a:pPr defTabSz="896587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dirty="0" smtClean="0"/>
              <a:t>ВВП: 2011 – 55967, 2012 – 66976, 2013 – 71055, 2014 – 77893, 2015 – 80413, 2016 – 84424, 2017 – 87175, 2018 – 92472, 2019 - 98338</a:t>
            </a: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4ABF6A-2A6C-4A4A-BFBB-564F2CF8E148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0D8A2-AB57-4A0B-87E4-3173C98A66EC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7686-7EDF-4557-9E60-A618BFCDF2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0D8A2-AB57-4A0B-87E4-3173C98A66EC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7686-7EDF-4557-9E60-A618BFCDF2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0D8A2-AB57-4A0B-87E4-3173C98A66EC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7686-7EDF-4557-9E60-A618BFCDF2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0D8A2-AB57-4A0B-87E4-3173C98A66EC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7686-7EDF-4557-9E60-A618BFCDF2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0D8A2-AB57-4A0B-87E4-3173C98A66EC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7686-7EDF-4557-9E60-A618BFCDF2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0D8A2-AB57-4A0B-87E4-3173C98A66EC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7686-7EDF-4557-9E60-A618BFCDF2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0D8A2-AB57-4A0B-87E4-3173C98A66EC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7686-7EDF-4557-9E60-A618BFCDF2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0D8A2-AB57-4A0B-87E4-3173C98A66EC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7686-7EDF-4557-9E60-A618BFCDF2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0D8A2-AB57-4A0B-87E4-3173C98A66EC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7686-7EDF-4557-9E60-A618BFCDF2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0D8A2-AB57-4A0B-87E4-3173C98A66EC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7686-7EDF-4557-9E60-A618BFCDF2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0D8A2-AB57-4A0B-87E4-3173C98A66EC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7686-7EDF-4557-9E60-A618BFCDF2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0D8A2-AB57-4A0B-87E4-3173C98A66EC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47686-7EDF-4557-9E60-A618BFCDF2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hyperlink" Target="consultantplus://offline/ref=C7A146EBE3F1ACC3EEAD45CC9498B772E6988837C277B937973EB8E3FDE0FDF8117E0E6FD783FCG6hFQ" TargetMode="External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4.png"/><Relationship Id="rId2" Type="http://schemas.openxmlformats.org/officeDocument/2006/relationships/tags" Target="../tags/tag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7.bin"/><Relationship Id="rId4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8.bin"/><Relationship Id="rId4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hyperlink" Target="consultantplus://offline/ref=D98E883AEC91456CC46EC8B455C2A6EE456312FF29CC8F2576FC8A18DFC821A3F89EBC27335F94P8o5I" TargetMode="External"/><Relationship Id="rId2" Type="http://schemas.openxmlformats.org/officeDocument/2006/relationships/tags" Target="../tags/tag1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9.bin"/><Relationship Id="rId4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Номер слайда 5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E039CAE-64C5-42FB-8811-D55825C87932}" type="slidenum">
              <a:rPr lang="ru-RU">
                <a:solidFill>
                  <a:schemeClr val="bg1"/>
                </a:solidFill>
                <a:latin typeface="Calibri" pitchFamily="34" charset="0"/>
                <a:cs typeface="Arial" charset="0"/>
              </a:rPr>
              <a:pPr algn="r"/>
              <a:t>1</a:t>
            </a:fld>
            <a:endParaRPr lang="ru-RU" dirty="0">
              <a:solidFill>
                <a:schemeClr val="bg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4338" name="Прямоугольник 3"/>
          <p:cNvSpPr>
            <a:spLocks noChangeArrowheads="1"/>
          </p:cNvSpPr>
          <p:nvPr/>
        </p:nvSpPr>
        <p:spPr bwMode="auto">
          <a:xfrm>
            <a:off x="0" y="1988840"/>
            <a:ext cx="9144000" cy="428783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>
              <a:defRPr/>
            </a:pPr>
            <a:r>
              <a:rPr lang="ru-RU" sz="2800" b="1" dirty="0" smtClean="0">
                <a:solidFill>
                  <a:prstClr val="white"/>
                </a:solidFill>
                <a:latin typeface="Times New Roman" panose="02020603050405020304" pitchFamily="18" charset="0"/>
              </a:rPr>
              <a:t>Финансирование системы здравоохранения в современных условиях</a:t>
            </a:r>
            <a:endParaRPr lang="ru-RU" sz="2800" b="1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Прямоугольник 11"/>
          <p:cNvSpPr>
            <a:spLocks noChangeArrowheads="1"/>
          </p:cNvSpPr>
          <p:nvPr/>
        </p:nvSpPr>
        <p:spPr bwMode="auto">
          <a:xfrm>
            <a:off x="0" y="2000250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rgbClr val="4F6228"/>
              </a:solidFill>
              <a:latin typeface="Calibri" pitchFamily="34" charset="0"/>
            </a:endParaRPr>
          </a:p>
        </p:txBody>
      </p:sp>
      <p:sp>
        <p:nvSpPr>
          <p:cNvPr id="14340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sz="19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341" name="Заголовок 1"/>
          <p:cNvSpPr>
            <a:spLocks/>
          </p:cNvSpPr>
          <p:nvPr/>
        </p:nvSpPr>
        <p:spPr bwMode="auto">
          <a:xfrm>
            <a:off x="0" y="2287588"/>
            <a:ext cx="91440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800" b="1" dirty="0">
              <a:solidFill>
                <a:schemeClr val="bg1"/>
              </a:solidFill>
            </a:endParaRPr>
          </a:p>
          <a:p>
            <a:pPr algn="ctr"/>
            <a:endParaRPr lang="ru-RU" sz="2800" b="1" dirty="0">
              <a:solidFill>
                <a:schemeClr val="bg1"/>
              </a:solidFill>
            </a:endParaRPr>
          </a:p>
          <a:p>
            <a:pPr algn="ctr"/>
            <a:endParaRPr lang="ru-RU" sz="2800" b="1" dirty="0">
              <a:solidFill>
                <a:schemeClr val="bg1"/>
              </a:solidFill>
            </a:endParaRP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    </a:t>
            </a:r>
          </a:p>
          <a:p>
            <a:pPr algn="ctr"/>
            <a:endParaRPr lang="ru-RU" sz="2800" b="1" dirty="0">
              <a:solidFill>
                <a:schemeClr val="bg1"/>
              </a:solidFill>
            </a:endParaRP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                      </a:t>
            </a:r>
            <a:endParaRPr lang="ru-RU" sz="1400" b="1" dirty="0">
              <a:solidFill>
                <a:schemeClr val="bg1"/>
              </a:solidFill>
            </a:endParaRPr>
          </a:p>
          <a:p>
            <a:pPr algn="r"/>
            <a:endParaRPr lang="ru-RU" sz="1400" b="1" dirty="0">
              <a:solidFill>
                <a:schemeClr val="bg1"/>
              </a:solidFill>
            </a:endParaRPr>
          </a:p>
          <a:p>
            <a:pPr algn="r"/>
            <a:endParaRPr lang="ru-RU" sz="1400" b="1" dirty="0">
              <a:solidFill>
                <a:schemeClr val="bg1"/>
              </a:solidFill>
            </a:endParaRPr>
          </a:p>
          <a:p>
            <a:pPr algn="r"/>
            <a:endParaRPr lang="ru-RU" sz="1400" b="1" dirty="0">
              <a:solidFill>
                <a:schemeClr val="bg1"/>
              </a:solidFill>
            </a:endParaRPr>
          </a:p>
          <a:p>
            <a:pPr algn="r"/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14342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88913"/>
            <a:ext cx="4918075" cy="159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</p:pic>
      <p:sp>
        <p:nvSpPr>
          <p:cNvPr id="14343" name="TextBox 8"/>
          <p:cNvSpPr txBox="1">
            <a:spLocks noChangeArrowheads="1"/>
          </p:cNvSpPr>
          <p:nvPr/>
        </p:nvSpPr>
        <p:spPr bwMode="auto">
          <a:xfrm>
            <a:off x="1890713" y="500063"/>
            <a:ext cx="400050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МИНИСТЕРСТВО</a:t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ЗДРАВООХРАНЕНИЯ</a:t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РОССИЙСКОЙ ФЕДЕРАЦИИ</a:t>
            </a:r>
          </a:p>
        </p:txBody>
      </p:sp>
      <p:sp>
        <p:nvSpPr>
          <p:cNvPr id="14344" name="Подзаголовок 2"/>
          <p:cNvSpPr txBox="1">
            <a:spLocks/>
          </p:cNvSpPr>
          <p:nvPr/>
        </p:nvSpPr>
        <p:spPr bwMode="auto">
          <a:xfrm>
            <a:off x="6443663" y="6357938"/>
            <a:ext cx="20034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/>
          <a:lstStyle/>
          <a:p>
            <a:pPr algn="ctr" defTabSz="957263">
              <a:lnSpc>
                <a:spcPct val="80000"/>
              </a:lnSpc>
              <a:spcBef>
                <a:spcPct val="20000"/>
              </a:spcBef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2018 </a:t>
            </a:r>
            <a:r>
              <a:rPr lang="ru-RU" sz="1700" dirty="0">
                <a:solidFill>
                  <a:srgbClr val="7F7F7F"/>
                </a:solidFill>
                <a:latin typeface="Helios"/>
              </a:rPr>
              <a:t>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161925" cy="161925"/>
        </p:xfrm>
        <a:graphic>
          <a:graphicData uri="http://schemas.openxmlformats.org/presentationml/2006/ole">
            <p:oleObj spid="_x0000_s123906" name="think-cell Slide" r:id="rId5" imgW="360" imgH="360" progId="">
              <p:embed/>
            </p:oleObj>
          </a:graphicData>
        </a:graphic>
      </p:graphicFrame>
      <p:sp>
        <p:nvSpPr>
          <p:cNvPr id="1027" name="Rectangle 10" hidden="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61925" cy="161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ru-RU" altLang="ru-RU">
              <a:latin typeface="Calibri" pitchFamily="34" charset="0"/>
              <a:sym typeface="Arial" charset="0"/>
            </a:endParaRPr>
          </a:p>
        </p:txBody>
      </p:sp>
      <p:sp>
        <p:nvSpPr>
          <p:cNvPr id="1028" name="Rectangle 27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0"/>
            <a:ext cx="161925" cy="161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ru-RU" altLang="ru-RU" sz="1000">
              <a:latin typeface="Calibri" pitchFamily="34" charset="0"/>
              <a:sym typeface="Arial" charset="0"/>
            </a:endParaRPr>
          </a:p>
        </p:txBody>
      </p:sp>
      <p:sp>
        <p:nvSpPr>
          <p:cNvPr id="1029" name="Заголовок 1"/>
          <p:cNvSpPr txBox="1">
            <a:spLocks/>
          </p:cNvSpPr>
          <p:nvPr/>
        </p:nvSpPr>
        <p:spPr bwMode="auto">
          <a:xfrm>
            <a:off x="179512" y="116633"/>
            <a:ext cx="8770938" cy="36004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Тарифы на оплату единиц объема медицинской помощи 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106488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31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9538" y="6183313"/>
            <a:ext cx="1684337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9512" y="548680"/>
            <a:ext cx="8856984" cy="864096"/>
          </a:xfrm>
          <a:prstGeom prst="roundRect">
            <a:avLst>
              <a:gd name="adj" fmla="val 0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расчет тарифов включаются затраты медицинской организации,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непосредственно связанные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 оказанием медицинской помощи (медицинской услуги) и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потребляемые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 процессе ее предоставления (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), и затраты, необходимые для обеспечения деятельности медицинской организации в целом, но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не потребляемые непосредственно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процессе оказания медицинской помощи (медицинской услуги)(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НП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2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9512" y="2204864"/>
            <a:ext cx="8856984" cy="1584176"/>
          </a:xfrm>
          <a:prstGeom prst="roundRect">
            <a:avLst>
              <a:gd name="adj" fmla="val 0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составе затрат,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непосредственно связанных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оказанием медицинской помощи (медицинской услуги), учитываются следующие группы затрат: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затраты на оплату труда и начисления на выплаты по оплате труда персонала, принимающего непосредственное участие в оказании медицинской помощи (медицинской услуги);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затраты на приобретение материальных запасов, потребляемых в процессе оказания медицинской помощи (медицинской услуги);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затраты на амортизацию основных средств (оборудование, производственный и хозяйственный инвентарь), используемых при оказании медицинской помощи (медицинской услуги);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иные затраты, непосредственно связанные с оказанием медицинской помощи (медицинской услуги).</a:t>
            </a:r>
            <a:endParaRPr lang="ru-RU" sz="1200" dirty="0" smtClean="0">
              <a:latin typeface="Times New Roman" pitchFamily="18" charset="0"/>
              <a:cs typeface="Times New Roman" pitchFamily="18" charset="0"/>
              <a:hlinkClick r:id="rId7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79512" y="3933056"/>
            <a:ext cx="8856984" cy="2304256"/>
          </a:xfrm>
          <a:prstGeom prst="roundRect">
            <a:avLst>
              <a:gd name="adj" fmla="val 0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составе затрат, необходимых для обеспечения деятельности медицинской организации в целом, но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не потребляемые непосредственно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процессе оказания медицинской помощи (медицинской услуги) выделяются следующие группы затрат: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затраты на оплату труда и начисления на выплаты по оплате труда работников медицинских организаций, которые не принимают непосредственного участия в оказании медицинской помощи (медицинской услуги);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затраты на коммунальные услуги;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затраты на содержание объектов недвижимого имущества;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затраты на содержание объектов движимого имущества;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затраты на приобретение услуг связи;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затраты на приобретение транспортных услуг;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затраты на амортизацию оборудования, непосредственно не используемого при оказании медицинской помощи (медицинской услуги);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прочие затраты на общехозяйственные нужды.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771800" y="1484784"/>
            <a:ext cx="2304256" cy="576064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БАЗ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Т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+Т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НП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9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355976" y="6268444"/>
            <a:ext cx="3440112" cy="5895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773862" y="6279756"/>
            <a:ext cx="45719" cy="578244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161925" cy="161925"/>
        </p:xfrm>
        <a:graphic>
          <a:graphicData uri="http://schemas.openxmlformats.org/presentationml/2006/ole">
            <p:oleObj spid="_x0000_s125954" name="think-cell Slide" r:id="rId5" imgW="360" imgH="360" progId="">
              <p:embed/>
            </p:oleObj>
          </a:graphicData>
        </a:graphic>
      </p:graphicFrame>
      <p:sp>
        <p:nvSpPr>
          <p:cNvPr id="1027" name="Rectangle 10" hidden="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61925" cy="161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ru-RU" altLang="ru-RU">
              <a:latin typeface="Calibri" pitchFamily="34" charset="0"/>
              <a:sym typeface="Arial" charset="0"/>
            </a:endParaRPr>
          </a:p>
        </p:txBody>
      </p:sp>
      <p:sp>
        <p:nvSpPr>
          <p:cNvPr id="1028" name="Rectangle 27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0"/>
            <a:ext cx="161925" cy="161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ru-RU" altLang="ru-RU" sz="1000">
              <a:latin typeface="Calibri" pitchFamily="34" charset="0"/>
              <a:sym typeface="Arial" charset="0"/>
            </a:endParaRPr>
          </a:p>
        </p:txBody>
      </p:sp>
      <p:sp>
        <p:nvSpPr>
          <p:cNvPr id="1029" name="Заголовок 1"/>
          <p:cNvSpPr txBox="1">
            <a:spLocks/>
          </p:cNvSpPr>
          <p:nvPr/>
        </p:nvSpPr>
        <p:spPr bwMode="auto">
          <a:xfrm>
            <a:off x="193675" y="142875"/>
            <a:ext cx="8770938" cy="76584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ПОДХОДЫ К ОПЛАТЕ МЕДИЦИНСКОЙ ПОМОЩИ </a:t>
            </a:r>
            <a:b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КЛИНИКО-СТАТИСТИЧЕСКИМ ГРУППАМ (КСГ) И КЛИНИКО-ПРОФИЛЬНЫМ ГРУППАМ (КПГ) ЗАБОЛЕВАНИЙ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106488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31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9538" y="6183313"/>
            <a:ext cx="1684337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203848" y="6354340"/>
            <a:ext cx="3456384" cy="5036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660232" y="6359103"/>
            <a:ext cx="45719" cy="49889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79512" y="1052736"/>
            <a:ext cx="8856984" cy="5040560"/>
          </a:xfrm>
          <a:prstGeom prst="roundRect">
            <a:avLst>
              <a:gd name="adj" fmla="val 0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indent="452438" algn="ctr">
              <a:lnSpc>
                <a:spcPct val="90000"/>
              </a:lnSpc>
              <a:spcBef>
                <a:spcPts val="600"/>
              </a:spcBef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Оплата за счет средств обязательного медицинского страхования медицинской помощи, оказанной в стационарных условиях и в условиях дневного стационара, по КСГ (КПГ) осуществляется во всех страховых случаях, за исключением:</a:t>
            </a:r>
          </a:p>
          <a:p>
            <a:pPr indent="452438">
              <a:lnSpc>
                <a:spcPct val="90000"/>
              </a:lnSpc>
              <a:spcBef>
                <a:spcPts val="600"/>
              </a:spcBef>
              <a:defRPr/>
            </a:pP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2438" algn="just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заболеваний, при лечении которых применяются виды и методы медицинской помощи по перечню видов высокотехнологичной медицинской помощи, включенных в базовую программу обязательного медицинского страхования, на которые Программой установлены нормативы финансовых затрат на единицу предоставления медицинской помощи;</a:t>
            </a:r>
          </a:p>
          <a:p>
            <a:pPr indent="452438" algn="just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социально-значимых заболеваний (заболевания, передаваемые половым путем, туберкулез, ВИЧ-инфекции и синдром приобретенного иммунодефицита, психические расстройства и расстройства поведения), в случае их финансирования в рамках территориальной программы обязательного медицинского страхования;</a:t>
            </a:r>
          </a:p>
          <a:p>
            <a:pPr indent="452438" algn="just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заболеваний, при лечении которых применяются виды и методы медицинской помощи по перечню видов высокотехнологичной медицинской помощи, не включенных в базовую программу обязательного медицинского страхования, для которых Программой государственных гарантий установлена средняя стоимость оказания медицинской помощи, в случае их финансирования в рамках территориальной программы обязательного медицинского страхования;</a:t>
            </a:r>
          </a:p>
          <a:p>
            <a:pPr indent="452438" algn="just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процедур диализа, включающих  различные методы (оплата осуществляется за услугу).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161925" cy="161925"/>
        </p:xfrm>
        <a:graphic>
          <a:graphicData uri="http://schemas.openxmlformats.org/presentationml/2006/ole">
            <p:oleObj spid="_x0000_s126978" name="think-cell Slide" r:id="rId5" imgW="360" imgH="360" progId="">
              <p:embed/>
            </p:oleObj>
          </a:graphicData>
        </a:graphic>
      </p:graphicFrame>
      <p:sp>
        <p:nvSpPr>
          <p:cNvPr id="1027" name="Rectangle 10" hidden="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61925" cy="161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ru-RU" altLang="ru-RU">
              <a:latin typeface="Calibri" pitchFamily="34" charset="0"/>
              <a:sym typeface="Arial" charset="0"/>
            </a:endParaRPr>
          </a:p>
        </p:txBody>
      </p:sp>
      <p:sp>
        <p:nvSpPr>
          <p:cNvPr id="1028" name="Rectangle 27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0"/>
            <a:ext cx="161925" cy="161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ru-RU" altLang="ru-RU" sz="1000">
              <a:latin typeface="Calibri" pitchFamily="34" charset="0"/>
              <a:sym typeface="Arial" charset="0"/>
            </a:endParaRPr>
          </a:p>
        </p:txBody>
      </p:sp>
      <p:sp>
        <p:nvSpPr>
          <p:cNvPr id="1029" name="Заголовок 1"/>
          <p:cNvSpPr txBox="1">
            <a:spLocks/>
          </p:cNvSpPr>
          <p:nvPr/>
        </p:nvSpPr>
        <p:spPr bwMode="auto">
          <a:xfrm>
            <a:off x="193675" y="142875"/>
            <a:ext cx="8770938" cy="76584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ПОДХОДЫ К ОПЛАТЕ ОТДЕЛЬНЫХ СЛУЧАЕВ ОКАЗАНИЯ МЕДИЦИНСКОЙ ПОМОЩИ ПО КСГ ИЛИ КПГ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106488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31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9538" y="6183313"/>
            <a:ext cx="1684337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203848" y="6354340"/>
            <a:ext cx="3456384" cy="5036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660232" y="6359103"/>
            <a:ext cx="45719" cy="49889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79512" y="1052736"/>
            <a:ext cx="8856984" cy="360040"/>
          </a:xfrm>
          <a:prstGeom prst="roundRect">
            <a:avLst>
              <a:gd name="adj" fmla="val 0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ctr"/>
            <a:r>
              <a:rPr lang="ru-RU" sz="14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Расчет стоимости законченного случая лечения в стационарных условиях по системе КСГ (КПГ) 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9" name="Рисунок 28"/>
          <p:cNvPicPr/>
          <p:nvPr/>
        </p:nvPicPr>
        <p:blipFill rotWithShape="1">
          <a:blip r:embed="rId7" cstate="print"/>
          <a:srcRect l="38803" t="36019" r="22073" b="32926"/>
          <a:stretch/>
        </p:blipFill>
        <p:spPr bwMode="auto">
          <a:xfrm>
            <a:off x="179512" y="1647645"/>
            <a:ext cx="8640960" cy="4498178"/>
          </a:xfrm>
          <a:prstGeom prst="rect">
            <a:avLst/>
          </a:prstGeom>
          <a:ln>
            <a:noFill/>
          </a:ln>
          <a:effectLst>
            <a:softEdge rad="6350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161925" cy="161925"/>
        </p:xfrm>
        <a:graphic>
          <a:graphicData uri="http://schemas.openxmlformats.org/presentationml/2006/ole">
            <p:oleObj spid="_x0000_s128002" name="think-cell Slide" r:id="rId5" imgW="360" imgH="360" progId="">
              <p:embed/>
            </p:oleObj>
          </a:graphicData>
        </a:graphic>
      </p:graphicFrame>
      <p:sp>
        <p:nvSpPr>
          <p:cNvPr id="1027" name="Rectangle 10" hidden="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61925" cy="161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ru-RU" altLang="ru-RU">
              <a:latin typeface="Calibri" pitchFamily="34" charset="0"/>
              <a:sym typeface="Arial" charset="0"/>
            </a:endParaRPr>
          </a:p>
        </p:txBody>
      </p:sp>
      <p:sp>
        <p:nvSpPr>
          <p:cNvPr id="1028" name="Rectangle 27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0"/>
            <a:ext cx="161925" cy="161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ru-RU" altLang="ru-RU" sz="1000">
              <a:latin typeface="Calibri" pitchFamily="34" charset="0"/>
              <a:sym typeface="Arial" charset="0"/>
            </a:endParaRPr>
          </a:p>
        </p:txBody>
      </p:sp>
      <p:sp>
        <p:nvSpPr>
          <p:cNvPr id="1029" name="Заголовок 1"/>
          <p:cNvSpPr txBox="1">
            <a:spLocks/>
          </p:cNvSpPr>
          <p:nvPr/>
        </p:nvSpPr>
        <p:spPr bwMode="auto">
          <a:xfrm>
            <a:off x="193674" y="142875"/>
            <a:ext cx="8842821" cy="62182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КОЭФФИЦИЕНТ УРОВНЯ ОКАЗАНИЯ МЕДИЦИНСКОЙ ПОМОЩИ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106488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31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9538" y="6183313"/>
            <a:ext cx="1684337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203848" y="6354340"/>
            <a:ext cx="3456384" cy="5036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660232" y="6359103"/>
            <a:ext cx="45719" cy="49889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79512" y="5013176"/>
            <a:ext cx="8856984" cy="1008112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* В случае выделения подуровней средневзвешенный КУС не может превышать рекомендованные средние значения.</a:t>
            </a:r>
          </a:p>
          <a:p>
            <a:pPr algn="just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** В рамках каждого уровня может быть выделено не более 5 подуровней. </a:t>
            </a:r>
          </a:p>
          <a:p>
            <a:pPr algn="just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медицинских организаций, находящихся на территории закрытых административных территориальных образований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выделяют подуровень в пределах соответствующего уровня с установлением КПУС не менее 1,2.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79512" y="836712"/>
            <a:ext cx="8856984" cy="576064"/>
          </a:xfrm>
          <a:prstGeom prst="roundRect">
            <a:avLst>
              <a:gd name="adj" fmla="val 0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indent="449263" algn="just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Изменены правила установления коэффициентов уровня оказания медицинской помощи (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КУС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и коэффициентов подуровня (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КПУС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23781163"/>
              </p:ext>
            </p:extLst>
          </p:nvPr>
        </p:nvGraphicFramePr>
        <p:xfrm>
          <a:off x="179512" y="1700808"/>
          <a:ext cx="8856984" cy="32403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2170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105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147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147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041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медицинской организации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1439" marR="514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1439" marR="514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1439" marR="514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93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Границы значений КУС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1439" marR="514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Средние значения КУС*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1439" marR="514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Границы значений КПУС**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1439" marR="514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041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уровень</a:t>
                      </a:r>
                    </a:p>
                  </a:txBody>
                  <a:tcPr marL="51439" marR="514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 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1439" marR="514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1439" marR="514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 – 1,2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1439" marR="514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041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уровень</a:t>
                      </a:r>
                    </a:p>
                  </a:txBody>
                  <a:tcPr marL="51439" marR="514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 – 1,2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1439" marR="514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1439" marR="514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 – 1,3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1439" marR="514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041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уровень</a:t>
                      </a:r>
                    </a:p>
                  </a:txBody>
                  <a:tcPr marL="51439" marR="514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 – 1,5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1439" marR="514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1439" marR="514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 – 1,5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1439" marR="514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1935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3.1. в том числе федеральные 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9" marR="514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 – 1,7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1439" marR="514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1439" marR="514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 – 1,7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1439" marR="514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161925" cy="161925"/>
        </p:xfrm>
        <a:graphic>
          <a:graphicData uri="http://schemas.openxmlformats.org/presentationml/2006/ole">
            <p:oleObj spid="_x0000_s149506" name="think-cell Slide" r:id="rId5" imgW="360" imgH="360" progId="">
              <p:embed/>
            </p:oleObj>
          </a:graphicData>
        </a:graphic>
      </p:graphicFrame>
      <p:sp>
        <p:nvSpPr>
          <p:cNvPr id="1027" name="Rectangle 10" hidden="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61925" cy="161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ru-RU" altLang="ru-RU">
              <a:latin typeface="Calibri" pitchFamily="34" charset="0"/>
              <a:sym typeface="Arial" charset="0"/>
            </a:endParaRPr>
          </a:p>
        </p:txBody>
      </p:sp>
      <p:sp>
        <p:nvSpPr>
          <p:cNvPr id="1028" name="Rectangle 27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0"/>
            <a:ext cx="161925" cy="161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ru-RU" altLang="ru-RU" sz="1000">
              <a:latin typeface="Calibri" pitchFamily="34" charset="0"/>
              <a:sym typeface="Arial" charset="0"/>
            </a:endParaRPr>
          </a:p>
        </p:txBody>
      </p:sp>
      <p:sp>
        <p:nvSpPr>
          <p:cNvPr id="1029" name="Заголовок 1"/>
          <p:cNvSpPr txBox="1">
            <a:spLocks/>
          </p:cNvSpPr>
          <p:nvPr/>
        </p:nvSpPr>
        <p:spPr bwMode="auto">
          <a:xfrm>
            <a:off x="193675" y="142875"/>
            <a:ext cx="8770938" cy="1053877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Участие медицинских организаций, подведомственных федеральным органам исполнительной власти, в реализации территориальных программ обязательного медицинского страхования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106488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31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9538" y="6183313"/>
            <a:ext cx="1684337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107504" y="1412776"/>
            <a:ext cx="8885476" cy="86409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 algn="just" defTabSz="357188"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Заявительное право на участие в реализации ТП ОМС</a:t>
            </a:r>
          </a:p>
          <a:p>
            <a:pPr lvl="0" algn="just" defTabSz="357188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 ст. 15 Федерального закона от 29.11.2010 N 326-ФЗ «Об обязательном медицинском страховании в Российской Федерации»).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504" y="4149080"/>
            <a:ext cx="8885476" cy="72008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 algn="just" defTabSz="357188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Требования к составу уведомления содержится в п. 92 Приказа Минздравсоцразвития России от 28.02.2011 N 158н «Об утверждении Правил обязательного медицинского страхования» 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7504" y="5157192"/>
            <a:ext cx="8885476" cy="79208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defTabSz="357188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Комиссия по разработке территориальной программы обязательного медицинского страхования распределяет объемы предоставления медицинской помощи между страховыми медицинскими организациями и между медицинскими организациями.</a:t>
            </a:r>
            <a:endParaRPr lang="ru-RU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7504" y="2420888"/>
            <a:ext cx="8885476" cy="144016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Срок подачи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уведомления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территориальный фонд - до 1 сентября года, предшествующего году, в котором медицинская организация намерена осуществлять деятельность в сфере обязательного медицинского страхования. Комиссией по разработке территориальной программы обязательного медицинского страхования в субъекте Российской Федерации могут быть установлены иные сроки подачи уведомления вновь создаваемыми медицинскими организациями.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r:id="rId7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355976" y="6154740"/>
            <a:ext cx="3440112" cy="7032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773862" y="6168234"/>
            <a:ext cx="45719" cy="689766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3"/>
          <p:cNvSpPr txBox="1">
            <a:spLocks noChangeArrowheads="1"/>
          </p:cNvSpPr>
          <p:nvPr/>
        </p:nvSpPr>
        <p:spPr bwMode="auto">
          <a:xfrm>
            <a:off x="179388" y="188913"/>
            <a:ext cx="8856662" cy="469900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2000"/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pPr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здравоохранение в разрезе бюджетов бюджетной системы Российской Федерации (млрд. руб.)</a:t>
            </a:r>
          </a:p>
        </p:txBody>
      </p:sp>
      <p:pic>
        <p:nvPicPr>
          <p:cNvPr id="1653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6181725"/>
            <a:ext cx="19431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4356100" y="6319838"/>
            <a:ext cx="3440113" cy="43815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7796213" y="6319838"/>
            <a:ext cx="69850" cy="438150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4" y="836713"/>
          <a:ext cx="8712960" cy="5212389"/>
        </p:xfrm>
        <a:graphic>
          <a:graphicData uri="http://schemas.openxmlformats.org/drawingml/2006/table">
            <a:tbl>
              <a:tblPr/>
              <a:tblGrid>
                <a:gridCol w="2939088"/>
                <a:gridCol w="616259"/>
                <a:gridCol w="616259"/>
                <a:gridCol w="616259"/>
                <a:gridCol w="616259"/>
                <a:gridCol w="616259"/>
                <a:gridCol w="616259"/>
                <a:gridCol w="692106"/>
                <a:gridCol w="692106"/>
                <a:gridCol w="692106"/>
              </a:tblGrid>
              <a:tr h="504055"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5828"/>
                          </a:solidFill>
                          <a:latin typeface="Times New Roman"/>
                        </a:rPr>
                        <a:t>Расходы на здравоохранение в разрезе бюджетов бюджетной системы Российской Федерации 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86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5828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2012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2013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2014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2015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2016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5828"/>
                          </a:solidFill>
                          <a:latin typeface="Times New Roman"/>
                        </a:rPr>
                        <a:t>2017</a:t>
                      </a:r>
                      <a:endParaRPr lang="ru-RU" sz="1400" b="1" i="0" u="none" strike="noStrike" dirty="0">
                        <a:solidFill>
                          <a:srgbClr val="005828"/>
                        </a:solidFill>
                        <a:latin typeface="Times New Roman"/>
                      </a:endParaRP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5828"/>
                          </a:solidFill>
                          <a:latin typeface="Times New Roman"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005828"/>
                        </a:solidFill>
                        <a:latin typeface="Times New Roman"/>
                      </a:endParaRP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5828"/>
                          </a:solidFill>
                          <a:latin typeface="Times New Roman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5828"/>
                        </a:solidFill>
                        <a:latin typeface="Times New Roman"/>
                      </a:endParaRP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2020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</a:tr>
              <a:tr h="2858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(факт)</a:t>
                      </a: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400" b="1" i="0" u="none" strike="noStrike">
                        <a:solidFill>
                          <a:srgbClr val="005828"/>
                        </a:solidFill>
                        <a:latin typeface="Times New Roman"/>
                      </a:endParaRP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5828"/>
                          </a:solidFill>
                          <a:latin typeface="Times New Roman"/>
                        </a:rPr>
                        <a:t>(факт)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5828"/>
                        </a:solidFill>
                        <a:latin typeface="Times New Roman"/>
                      </a:endParaRP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 (факт)</a:t>
                      </a: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400" b="1" i="0" u="none" strike="noStrike">
                        <a:solidFill>
                          <a:srgbClr val="005828"/>
                        </a:solidFill>
                        <a:latin typeface="Times New Roman"/>
                      </a:endParaRP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 (факт)</a:t>
                      </a: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400" b="1" i="0" u="none" strike="noStrike">
                        <a:solidFill>
                          <a:srgbClr val="005828"/>
                        </a:solidFill>
                        <a:latin typeface="Times New Roman"/>
                      </a:endParaRP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 (факт)</a:t>
                      </a: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400" b="1" i="0" u="none" strike="noStrike">
                        <a:solidFill>
                          <a:srgbClr val="005828"/>
                        </a:solidFill>
                        <a:latin typeface="Times New Roman"/>
                      </a:endParaRP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 (факт)</a:t>
                      </a: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400" b="1" i="0" u="none" strike="noStrike">
                        <a:solidFill>
                          <a:srgbClr val="005828"/>
                        </a:solidFill>
                        <a:latin typeface="Times New Roman"/>
                      </a:endParaRP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 (план)</a:t>
                      </a: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400" b="1" i="0" u="none" strike="noStrike">
                        <a:solidFill>
                          <a:srgbClr val="005828"/>
                        </a:solidFill>
                        <a:latin typeface="Times New Roman"/>
                      </a:endParaRP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 (план)</a:t>
                      </a: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400" b="1" i="0" u="none" strike="noStrike">
                        <a:solidFill>
                          <a:srgbClr val="005828"/>
                        </a:solidFill>
                        <a:latin typeface="Times New Roman"/>
                      </a:endParaRP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 (план)</a:t>
                      </a: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400" b="1" i="0" u="none" strike="noStrike">
                        <a:solidFill>
                          <a:srgbClr val="005828"/>
                        </a:solidFill>
                        <a:latin typeface="Times New Roman"/>
                      </a:endParaRP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</a:tr>
              <a:tr h="6174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5828"/>
                          </a:solidFill>
                          <a:latin typeface="Times New Roman"/>
                        </a:rPr>
                        <a:t>Всего расходы за счет государственных </a:t>
                      </a:r>
                      <a:r>
                        <a:rPr lang="ru-RU" sz="1400" b="1" i="0" u="none" strike="noStrike" dirty="0" smtClean="0">
                          <a:solidFill>
                            <a:srgbClr val="005828"/>
                          </a:solidFill>
                          <a:latin typeface="Times New Roman"/>
                        </a:rPr>
                        <a:t>источников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5828"/>
                          </a:solidFill>
                          <a:latin typeface="Times New Roman"/>
                        </a:rPr>
                        <a:t>2 283,3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5828"/>
                          </a:solidFill>
                          <a:latin typeface="Times New Roman"/>
                        </a:rPr>
                        <a:t>2 318,0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2 532,7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2 594,1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2 578,1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2 957,9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3 410,0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3 443,6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3 598,5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3087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1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в % от ВВП</a:t>
                      </a:r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400" b="0" i="1" u="none" strike="noStrike">
                        <a:solidFill>
                          <a:srgbClr val="005828"/>
                        </a:solidFill>
                        <a:latin typeface="Times New Roman"/>
                      </a:endParaRP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3,4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5828"/>
                          </a:solidFill>
                          <a:latin typeface="Times New Roman"/>
                        </a:rPr>
                        <a:t>3,2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5828"/>
                          </a:solidFill>
                          <a:latin typeface="Times New Roman"/>
                        </a:rPr>
                        <a:t>3,2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3,1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3,0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3,2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3,5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3,3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3,3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087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1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Размер ВВП*, млрд. рублей 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68 163,9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73 133,9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5828"/>
                          </a:solidFill>
                          <a:latin typeface="Times New Roman"/>
                        </a:rPr>
                        <a:t>79 199,7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5828"/>
                          </a:solidFill>
                          <a:latin typeface="Times New Roman"/>
                        </a:rPr>
                        <a:t>83 232,6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86 043,6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92 224,0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97 462,0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103 228,0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110 237,0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174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5828"/>
                          </a:solidFill>
                          <a:latin typeface="Times New Roman"/>
                        </a:rPr>
                        <a:t>Федеральный бюджет с учетом межбюджетных трансфертов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5828"/>
                        </a:solidFill>
                        <a:latin typeface="Times New Roman"/>
                      </a:endParaRP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613,8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502,0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535,5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5828"/>
                          </a:solidFill>
                          <a:latin typeface="Times New Roman"/>
                        </a:rPr>
                        <a:t>433,3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5828"/>
                          </a:solidFill>
                          <a:latin typeface="Times New Roman"/>
                        </a:rPr>
                        <a:t>412,0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5828"/>
                          </a:solidFill>
                          <a:latin typeface="Times New Roman"/>
                        </a:rPr>
                        <a:t>452,5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475,8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443,1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514,9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087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% от общих расходов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26,9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21,7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21,1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16,7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16,0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5828"/>
                          </a:solidFill>
                          <a:latin typeface="Times New Roman"/>
                        </a:rPr>
                        <a:t>15,3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14,0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12,9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14,3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92621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Консолидированные бюджеты субъектов Российской Федерации </a:t>
                      </a:r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без учета</a:t>
                      </a:r>
                      <a:r>
                        <a:rPr lang="ru-RU" sz="14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 межбюджетных трансфертов</a:t>
                      </a: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400" b="1" i="0" u="none" strike="noStrike">
                        <a:solidFill>
                          <a:srgbClr val="005828"/>
                        </a:solidFill>
                        <a:latin typeface="Times New Roman"/>
                      </a:endParaRP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738,1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793,8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757,8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638,6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576,5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851,1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5828"/>
                          </a:solidFill>
                          <a:latin typeface="Times New Roman"/>
                        </a:rPr>
                        <a:t>940,8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5828"/>
                          </a:solidFill>
                          <a:latin typeface="Times New Roman"/>
                        </a:rPr>
                        <a:t>939,9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945,8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087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% от общих расходов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32,3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34,2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29,9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24,6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22,4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28,8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27,6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27,3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5828"/>
                          </a:solidFill>
                          <a:latin typeface="Times New Roman"/>
                        </a:rPr>
                        <a:t>26,3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087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Государственные внебюджетные фонды</a:t>
                      </a: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400" b="1" i="0" u="none" strike="noStrike">
                        <a:solidFill>
                          <a:srgbClr val="005828"/>
                        </a:solidFill>
                        <a:latin typeface="Times New Roman"/>
                      </a:endParaRP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931,4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1 022,2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1 239,4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1 522,2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1 589,6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1 654,3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1 993,4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2 060,6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5828"/>
                          </a:solidFill>
                          <a:latin typeface="Times New Roman"/>
                        </a:rPr>
                        <a:t>2 137,8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087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% от общих расходов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40,8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44,1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48,9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58,7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61,7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55,9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58,5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5828"/>
                          </a:solidFill>
                          <a:latin typeface="Times New Roman"/>
                        </a:rPr>
                        <a:t>59,8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5828"/>
                          </a:solidFill>
                          <a:latin typeface="Times New Roman"/>
                        </a:rPr>
                        <a:t>59,4</a:t>
                      </a:r>
                    </a:p>
                  </a:txBody>
                  <a:tcPr marL="5019" marR="5019" marT="50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7504" y="144463"/>
            <a:ext cx="8928992" cy="83626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>
            <a:defPPr>
              <a:defRPr lang="ru-RU"/>
            </a:defPPr>
            <a:lvl1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defRPr>
            </a:lvl1pPr>
          </a:lstStyle>
          <a:p>
            <a:pPr defTabSz="957263"/>
            <a:r>
              <a:rPr lang="ru-RU" sz="2000" dirty="0" smtClean="0">
                <a:latin typeface="Times New Roman" pitchFamily="18" charset="0"/>
              </a:rPr>
              <a:t>Источники финансирования медицинских организаций, подведомственных федеральным органам исполнительной власти</a:t>
            </a:r>
            <a:endParaRPr lang="ru-RU" sz="2000" dirty="0">
              <a:latin typeface="Times New Roman" pitchFamily="18" charset="0"/>
            </a:endParaRPr>
          </a:p>
        </p:txBody>
      </p:sp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849070"/>
            <a:ext cx="1944216" cy="67627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355976" y="5835576"/>
            <a:ext cx="3440112" cy="7032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95537" y="1196752"/>
          <a:ext cx="8568951" cy="4536505"/>
        </p:xfrm>
        <a:graphic>
          <a:graphicData uri="http://schemas.openxmlformats.org/drawingml/2006/table">
            <a:tbl>
              <a:tblPr/>
              <a:tblGrid>
                <a:gridCol w="2088231"/>
                <a:gridCol w="6480720"/>
              </a:tblGrid>
              <a:tr h="901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Источник финансового обеспечения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Цель финансирования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3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Средства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федерального бюджета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Финансирование медицинской помощи, не входящей в базовую программу обязательного медицинского страхования;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 на иные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цели.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550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Средства ОМС</a:t>
                      </a:r>
                    </a:p>
                    <a:p>
                      <a:pPr algn="l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Финансирование медицинской помощи, в том числе ВМП, входящей в базовую программу обязательного медицинского страхования;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Финансирование  высокотехнологической медицинской помощи, не входящей в базовую программу обязательного медицинского страхования;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Финансирование приобретения или ремонта оборудования из средств НСЗ ТФОМС.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Внебюджетные источники, в том числе личные средства граждан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Финансирование медицинской помощи, оказанной по договорам ДМС;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Финансирование медицинской помощи по договорам на оказание платных медицинских услуг за счет личных средств граждан;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Финансирование медицинской помощи по договорам на оказание платных медицинских услуг за счет средств юридических лиц.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7773862" y="5849070"/>
            <a:ext cx="45719" cy="689766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3572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7504" y="144463"/>
            <a:ext cx="8928992" cy="83626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>
            <a:defPPr>
              <a:defRPr lang="ru-RU"/>
            </a:defPPr>
            <a:lvl1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defRPr>
            </a:lvl1pPr>
          </a:lstStyle>
          <a:p>
            <a:pPr defTabSz="957263"/>
            <a:r>
              <a:rPr lang="ru-RU" sz="2000" dirty="0" smtClean="0">
                <a:latin typeface="Times New Roman" pitchFamily="18" charset="0"/>
              </a:rPr>
              <a:t>Финансовое обеспечение  программы государственных гарантий бесплатного оказания гражданам медицинской помощи (без учета федерального бюджета) на 2017-2020 годы, млрд. рублей </a:t>
            </a:r>
            <a:endParaRPr lang="ru-RU" sz="2000" dirty="0">
              <a:latin typeface="Times New Roman" pitchFamily="18" charset="0"/>
            </a:endParaRPr>
          </a:p>
        </p:txBody>
      </p:sp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849070"/>
            <a:ext cx="1944216" cy="67627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355976" y="5835576"/>
            <a:ext cx="3440112" cy="7032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95537" y="1196752"/>
          <a:ext cx="8568949" cy="4392487"/>
        </p:xfrm>
        <a:graphic>
          <a:graphicData uri="http://schemas.openxmlformats.org/drawingml/2006/table">
            <a:tbl>
              <a:tblPr/>
              <a:tblGrid>
                <a:gridCol w="2092291"/>
                <a:gridCol w="1296784"/>
                <a:gridCol w="1278624"/>
                <a:gridCol w="1340375"/>
                <a:gridCol w="1264733"/>
                <a:gridCol w="1296142"/>
              </a:tblGrid>
              <a:tr h="1396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Источник финансового обеспечения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17375E"/>
                          </a:solidFill>
                          <a:latin typeface="Times New Roman"/>
                        </a:rPr>
                        <a:t>2017</a:t>
                      </a:r>
                      <a:endParaRPr lang="ru-RU" sz="1800" b="1" i="0" u="none" strike="noStrike" dirty="0">
                        <a:solidFill>
                          <a:srgbClr val="17375E"/>
                        </a:solidFill>
                        <a:latin typeface="Times New Roman"/>
                      </a:endParaRP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17375E"/>
                          </a:solidFill>
                          <a:latin typeface="Times New Roman"/>
                        </a:rPr>
                        <a:t>2018</a:t>
                      </a:r>
                      <a:endParaRPr lang="ru-RU" sz="1800" b="1" i="0" u="none" strike="noStrike" dirty="0">
                        <a:solidFill>
                          <a:srgbClr val="17375E"/>
                        </a:solidFill>
                        <a:latin typeface="Times New Roman"/>
                      </a:endParaRP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17375E"/>
                          </a:solidFill>
                          <a:latin typeface="Times New Roman"/>
                        </a:rPr>
                        <a:t>Темп прироста </a:t>
                      </a:r>
                      <a:r>
                        <a:rPr lang="ru-RU" sz="1800" b="1" i="0" u="none" strike="noStrike" dirty="0" smtClean="0">
                          <a:solidFill>
                            <a:srgbClr val="17375E"/>
                          </a:solidFill>
                          <a:latin typeface="Times New Roman"/>
                        </a:rPr>
                        <a:t>2018 </a:t>
                      </a:r>
                      <a:r>
                        <a:rPr lang="ru-RU" sz="1800" b="1" i="0" u="none" strike="noStrike" dirty="0">
                          <a:solidFill>
                            <a:srgbClr val="17375E"/>
                          </a:solidFill>
                          <a:latin typeface="Times New Roman"/>
                        </a:rPr>
                        <a:t>г. к </a:t>
                      </a:r>
                      <a:r>
                        <a:rPr lang="ru-RU" sz="1800" b="1" i="0" u="none" strike="noStrike" dirty="0" smtClean="0">
                          <a:solidFill>
                            <a:srgbClr val="17375E"/>
                          </a:solidFill>
                          <a:latin typeface="Times New Roman"/>
                        </a:rPr>
                        <a:t>2017 </a:t>
                      </a:r>
                      <a:r>
                        <a:rPr lang="ru-RU" sz="1800" b="1" i="0" u="none" strike="noStrike" dirty="0">
                          <a:solidFill>
                            <a:srgbClr val="17375E"/>
                          </a:solidFill>
                          <a:latin typeface="Times New Roman"/>
                        </a:rPr>
                        <a:t>г. %</a:t>
                      </a: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EA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17375E"/>
                          </a:solidFill>
                          <a:latin typeface="Times New Roman"/>
                        </a:rPr>
                        <a:t>2019</a:t>
                      </a:r>
                      <a:endParaRPr lang="ru-RU" sz="1800" b="1" i="0" u="none" strike="noStrike" dirty="0">
                        <a:solidFill>
                          <a:srgbClr val="17375E"/>
                        </a:solidFill>
                        <a:latin typeface="Times New Roman"/>
                      </a:endParaRP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17375E"/>
                          </a:solidFill>
                          <a:latin typeface="Times New Roman"/>
                        </a:rPr>
                        <a:t>2020</a:t>
                      </a:r>
                      <a:endParaRPr lang="ru-RU" sz="1800" b="1" i="0" u="none" strike="noStrike" dirty="0">
                        <a:solidFill>
                          <a:srgbClr val="17375E"/>
                        </a:solidFill>
                        <a:latin typeface="Times New Roman"/>
                      </a:endParaRP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EAFF"/>
                    </a:solidFill>
                  </a:tcPr>
                </a:tc>
              </a:tr>
              <a:tr h="11275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Средства бюджета субъекта РФ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604,2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606,9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EA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632,5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658,8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EAFF"/>
                    </a:solidFill>
                  </a:tcPr>
                </a:tc>
              </a:tr>
              <a:tr h="9761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Средства ОМС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1 537,2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1 870,5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1 939,1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016,7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91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2 141,4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2 477,4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EA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2 571,7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2 675,5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94" marR="6494" marT="6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EAFF"/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7773862" y="5849070"/>
            <a:ext cx="45719" cy="689766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3572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7504" y="144463"/>
            <a:ext cx="8928992" cy="119630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>
            <a:defPPr>
              <a:defRPr lang="ru-RU"/>
            </a:defPPr>
            <a:lvl1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defRPr>
            </a:lvl1pPr>
          </a:lstStyle>
          <a:p>
            <a:pPr defTabSz="957263"/>
            <a:r>
              <a:rPr lang="ru-RU" sz="2400" dirty="0" smtClean="0">
                <a:latin typeface="Times New Roman" pitchFamily="18" charset="0"/>
              </a:rPr>
              <a:t>Размер финансирования высокотехнологической медицинской помощи, не входящей в базовую программу обязательного медицинского страхования за счет средств ФОМС, </a:t>
            </a:r>
            <a:r>
              <a:rPr lang="ru-RU" sz="2000" dirty="0" smtClean="0">
                <a:latin typeface="Times New Roman" pitchFamily="18" charset="0"/>
              </a:rPr>
              <a:t>млн. </a:t>
            </a:r>
            <a:r>
              <a:rPr lang="ru-RU" sz="2000" dirty="0" err="1" smtClean="0">
                <a:latin typeface="Times New Roman" pitchFamily="18" charset="0"/>
              </a:rPr>
              <a:t>руб</a:t>
            </a:r>
            <a:endParaRPr lang="ru-RU" sz="2000" dirty="0">
              <a:latin typeface="Times New Roman" pitchFamily="18" charset="0"/>
            </a:endParaRPr>
          </a:p>
        </p:txBody>
      </p:sp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849070"/>
            <a:ext cx="1944216" cy="67627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355976" y="5835576"/>
            <a:ext cx="3440112" cy="7032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773862" y="5849070"/>
            <a:ext cx="45719" cy="689766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07504" y="1556792"/>
          <a:ext cx="8856984" cy="3888432"/>
        </p:xfrm>
        <a:graphic>
          <a:graphicData uri="http://schemas.openxmlformats.org/drawingml/2006/table">
            <a:tbl>
              <a:tblPr/>
              <a:tblGrid>
                <a:gridCol w="2037186"/>
                <a:gridCol w="1659192"/>
                <a:gridCol w="1563699"/>
                <a:gridCol w="1623382"/>
                <a:gridCol w="1973525"/>
              </a:tblGrid>
              <a:tr h="9721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223" marR="8223" marT="8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</a:p>
                  </a:txBody>
                  <a:tcPr marL="8223" marR="8223" marT="8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</a:p>
                  </a:txBody>
                  <a:tcPr marL="8223" marR="8223" marT="8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</a:txBody>
                  <a:tcPr marL="8223" marR="8223" marT="8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 (план)</a:t>
                      </a:r>
                    </a:p>
                  </a:txBody>
                  <a:tcPr marL="8223" marR="8223" marT="8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21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8223" marR="8223" marT="8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82 677,8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94 361,0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96 729,0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100 757,4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21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ФГБУ</a:t>
                      </a:r>
                    </a:p>
                  </a:txBody>
                  <a:tcPr marL="8223" marR="8223" marT="8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77 642,8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88 961,0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90 729,0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94 517,4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21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ЛПУ субъектов РФ</a:t>
                      </a:r>
                    </a:p>
                  </a:txBody>
                  <a:tcPr marL="8223" marR="8223" marT="8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5 035,0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5 400,0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6 240,0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3572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161925" cy="161925"/>
        </p:xfrm>
        <a:graphic>
          <a:graphicData uri="http://schemas.openxmlformats.org/presentationml/2006/ole">
            <p:oleObj spid="_x0000_s86018" name="think-cell Slide" r:id="rId5" imgW="360" imgH="360" progId="">
              <p:embed/>
            </p:oleObj>
          </a:graphicData>
        </a:graphic>
      </p:graphicFrame>
      <p:sp>
        <p:nvSpPr>
          <p:cNvPr id="1027" name="Rectangle 10" hidden="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61925" cy="161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ru-RU" altLang="ru-RU">
              <a:latin typeface="Calibri" pitchFamily="34" charset="0"/>
              <a:sym typeface="Arial" charset="0"/>
            </a:endParaRPr>
          </a:p>
        </p:txBody>
      </p:sp>
      <p:sp>
        <p:nvSpPr>
          <p:cNvPr id="1028" name="Rectangle 27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0"/>
            <a:ext cx="161925" cy="161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ru-RU" altLang="ru-RU" sz="1000">
              <a:latin typeface="Calibri" pitchFamily="34" charset="0"/>
              <a:sym typeface="Arial" charset="0"/>
            </a:endParaRPr>
          </a:p>
        </p:txBody>
      </p:sp>
      <p:sp>
        <p:nvSpPr>
          <p:cNvPr id="1029" name="Заголовок 1"/>
          <p:cNvSpPr txBox="1">
            <a:spLocks/>
          </p:cNvSpPr>
          <p:nvPr/>
        </p:nvSpPr>
        <p:spPr bwMode="auto">
          <a:xfrm>
            <a:off x="193675" y="142875"/>
            <a:ext cx="8770938" cy="112588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Финансирование медицинской помощи в медицинских организациях, подведомственных Минздраву России по источникам финансирования в 2015-2017 гг.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(млн. рублей)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106488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31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9538" y="6183313"/>
            <a:ext cx="1684337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203848" y="6354340"/>
            <a:ext cx="3456384" cy="5036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660232" y="6359103"/>
            <a:ext cx="45719" cy="49889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395536" y="1988838"/>
          <a:ext cx="8496944" cy="3600401"/>
        </p:xfrm>
        <a:graphic>
          <a:graphicData uri="http://schemas.openxmlformats.org/drawingml/2006/table">
            <a:tbl>
              <a:tblPr/>
              <a:tblGrid>
                <a:gridCol w="1533890"/>
                <a:gridCol w="1715535"/>
                <a:gridCol w="1876997"/>
                <a:gridCol w="1715535"/>
                <a:gridCol w="1654987"/>
              </a:tblGrid>
              <a:tr h="179379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Средства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ОМС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Платные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услуги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из них: личные средства граждан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20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2015 год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70 036,3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28 984,7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27 396,0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20 107,9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20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2016 год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80 680,5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37 067,7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30 516,5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22 871,4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 год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82 624,4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43 255,3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32 511,6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24 874,4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161925" cy="161925"/>
        </p:xfrm>
        <a:graphic>
          <a:graphicData uri="http://schemas.openxmlformats.org/presentationml/2006/ole">
            <p:oleObj spid="_x0000_s118786" name="think-cell Slide" r:id="rId5" imgW="360" imgH="360" progId="">
              <p:embed/>
            </p:oleObj>
          </a:graphicData>
        </a:graphic>
      </p:graphicFrame>
      <p:sp>
        <p:nvSpPr>
          <p:cNvPr id="1027" name="Rectangle 10" hidden="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61925" cy="161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ru-RU" altLang="ru-RU">
              <a:latin typeface="Calibri" pitchFamily="34" charset="0"/>
              <a:sym typeface="Arial" charset="0"/>
            </a:endParaRPr>
          </a:p>
        </p:txBody>
      </p:sp>
      <p:sp>
        <p:nvSpPr>
          <p:cNvPr id="1028" name="Rectangle 27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0"/>
            <a:ext cx="161925" cy="161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ru-RU" altLang="ru-RU" sz="1000">
              <a:latin typeface="Calibri" pitchFamily="34" charset="0"/>
              <a:sym typeface="Arial" charset="0"/>
            </a:endParaRPr>
          </a:p>
        </p:txBody>
      </p:sp>
      <p:sp>
        <p:nvSpPr>
          <p:cNvPr id="1029" name="Заголовок 1"/>
          <p:cNvSpPr txBox="1">
            <a:spLocks/>
          </p:cNvSpPr>
          <p:nvPr/>
        </p:nvSpPr>
        <p:spPr bwMode="auto">
          <a:xfrm>
            <a:off x="193675" y="142875"/>
            <a:ext cx="8770938" cy="693837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Нормативные правовые документы, регламентирующие формирование тарифа и способы оплаты медицинской помощи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106488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31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9538" y="6183313"/>
            <a:ext cx="1684337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</p:pic>
      <p:sp>
        <p:nvSpPr>
          <p:cNvPr id="9" name="Скругленный прямоугольник 8"/>
          <p:cNvSpPr/>
          <p:nvPr/>
        </p:nvSpPr>
        <p:spPr>
          <a:xfrm>
            <a:off x="107504" y="908720"/>
            <a:ext cx="8885476" cy="72008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 algn="just" defTabSz="357188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Постановление Правительства РФ от 08.12.2017 N 1492 «О Программе государственных гарантий бесплатного оказания гражданам медицинской помощи на 2018 год и на плановый период 2019 и 2020 годов».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504" y="1988840"/>
            <a:ext cx="8885476" cy="115212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 algn="just" defTabSz="357188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Приказ Минздрава России от 25.06.2015 N 366н «Об утверждении Общих требований к определению нормативных затрат на оказание государственных (муниципальных) услуг в сфере здравоохранения, применяемых при расчете объема субсидии на финансовое обеспечение выполнения государственного (муниципального) задания на оказание государственных (муниципальных) услуг (выполнение работ) государственным (муниципальным) учреждением».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504" y="3429000"/>
            <a:ext cx="8885476" cy="50405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 algn="just" defTabSz="357188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Приказ Минздравсоцразвития России от 28.02.2011 N 158н «Об утверждении Правил обязательного медицинского страхования»</a:t>
            </a:r>
            <a:r>
              <a:rPr lang="ru-RU" sz="1400" dirty="0" smtClean="0"/>
              <a:t> 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7504" y="4293096"/>
            <a:ext cx="8885476" cy="50405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defTabSz="357188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Приказ ФФОМС от 18.11.2014 N 200 «Об установлении Требований к структуре и содержанию тарифного соглашения»</a:t>
            </a: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7504" y="5157192"/>
            <a:ext cx="8885476" cy="72008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defTabSz="357188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Письмо Минздрава России N 11-7/10/2-8080, ФФОМС N 13572/26-2/и от 21.11.2017 «О методических рекомендациях по способам оплаты медицинской помощи за счет средств обязательного медицинского страхования»</a:t>
            </a: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355976" y="6154740"/>
            <a:ext cx="3440112" cy="7032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740352" y="6168234"/>
            <a:ext cx="45719" cy="689766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161925" cy="161925"/>
        </p:xfrm>
        <a:graphic>
          <a:graphicData uri="http://schemas.openxmlformats.org/presentationml/2006/ole">
            <p:oleObj spid="_x0000_s119810" name="think-cell Slide" r:id="rId5" imgW="360" imgH="360" progId="">
              <p:embed/>
            </p:oleObj>
          </a:graphicData>
        </a:graphic>
      </p:graphicFrame>
      <p:sp>
        <p:nvSpPr>
          <p:cNvPr id="1027" name="Rectangle 10" hidden="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61925" cy="161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ru-RU" altLang="ru-RU">
              <a:latin typeface="Calibri" pitchFamily="34" charset="0"/>
              <a:sym typeface="Arial" charset="0"/>
            </a:endParaRPr>
          </a:p>
        </p:txBody>
      </p:sp>
      <p:sp>
        <p:nvSpPr>
          <p:cNvPr id="1028" name="Rectangle 27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0"/>
            <a:ext cx="161925" cy="161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ru-RU" altLang="ru-RU" sz="1000">
              <a:latin typeface="Calibri" pitchFamily="34" charset="0"/>
              <a:sym typeface="Arial" charset="0"/>
            </a:endParaRPr>
          </a:p>
        </p:txBody>
      </p:sp>
      <p:sp>
        <p:nvSpPr>
          <p:cNvPr id="1029" name="Заголовок 1"/>
          <p:cNvSpPr txBox="1">
            <a:spLocks/>
          </p:cNvSpPr>
          <p:nvPr/>
        </p:nvSpPr>
        <p:spPr bwMode="auto">
          <a:xfrm>
            <a:off x="193675" y="142875"/>
            <a:ext cx="8770938" cy="98186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Способы оплаты медицинской помощи, оказываемой застрахованным лицам по обязательному медицинскому страхованию в Российской Федерации </a:t>
            </a:r>
            <a:endParaRPr lang="ru-RU" sz="19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106488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31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9538" y="6183313"/>
            <a:ext cx="1684337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</p:pic>
      <p:sp>
        <p:nvSpPr>
          <p:cNvPr id="9" name="Скругленный прямоугольник 8"/>
          <p:cNvSpPr/>
          <p:nvPr/>
        </p:nvSpPr>
        <p:spPr>
          <a:xfrm>
            <a:off x="107504" y="1268760"/>
            <a:ext cx="8885476" cy="3384376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 оплате медицинской помощи, оказанной в амбулаторных условиях: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подушевому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нормативу финансирования на прикрепившихся лиц в сочетании с оплатой за единицу объема медицинской помощи - за медицинскую услугу, за посещение, за обращение (законченный случай);</a:t>
            </a:r>
          </a:p>
          <a:p>
            <a:pPr algn="just">
              <a:buFont typeface="Wingdings" pitchFamily="2" charset="2"/>
              <a:buChar char="§"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 единицу объема медицинской помощи - за медицинскую услугу, за посещение, за обращение (законченный случай) (используется при оплате медицинской помощи, оказанной застрахованным лицам за пределами субъекта Российской Федерации, на территории которого выдан полис обязательного медицинского страхования, а также в отдельных медицинских организациях, не имеющих прикрепившихся лиц);</a:t>
            </a:r>
          </a:p>
          <a:p>
            <a:pPr algn="just">
              <a:buFont typeface="Wingdings" pitchFamily="2" charset="2"/>
              <a:buChar char="§"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подушевому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нормативу финансирования на прикрепившихся лиц с учетом показателей результативности деятельности медицинской организации, в том числе с включением расходов на медицинскую помощь, оказываемую в иных медицинских организациях (за единицу объема медицинской помощи).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7504" y="4869160"/>
            <a:ext cx="8885476" cy="136815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 оплате скорой медицинской помощи, оказанной вне медицинской организации (по месту вызова бригады скорой, в том числе скорой специализированной, медицинской помощи, а также в транспортном средстве при медицинской эвакуации):</a:t>
            </a:r>
          </a:p>
          <a:p>
            <a:endParaRPr lang="ru-RU" sz="1400" b="1" dirty="0" smtClean="0"/>
          </a:p>
          <a:p>
            <a:pPr>
              <a:buFont typeface="Wingdings" pitchFamily="2" charset="2"/>
              <a:buChar char="§"/>
            </a:pPr>
            <a:r>
              <a:rPr lang="ru-RU" sz="1400" b="1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подушевому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нормативу финансирования в сочетании с оплатой за вызов скорой медицинской помощи.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55976" y="6309320"/>
            <a:ext cx="3440112" cy="54868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740352" y="6309320"/>
            <a:ext cx="45719" cy="548680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161925" cy="161925"/>
        </p:xfrm>
        <a:graphic>
          <a:graphicData uri="http://schemas.openxmlformats.org/presentationml/2006/ole">
            <p:oleObj spid="_x0000_s120834" name="think-cell Slide" r:id="rId5" imgW="360" imgH="360" progId="">
              <p:embed/>
            </p:oleObj>
          </a:graphicData>
        </a:graphic>
      </p:graphicFrame>
      <p:sp>
        <p:nvSpPr>
          <p:cNvPr id="1027" name="Rectangle 10" hidden="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61925" cy="161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ru-RU" altLang="ru-RU">
              <a:latin typeface="Calibri" pitchFamily="34" charset="0"/>
              <a:sym typeface="Arial" charset="0"/>
            </a:endParaRPr>
          </a:p>
        </p:txBody>
      </p:sp>
      <p:sp>
        <p:nvSpPr>
          <p:cNvPr id="1028" name="Rectangle 27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0"/>
            <a:ext cx="161925" cy="161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ru-RU" altLang="ru-RU" sz="1000">
              <a:latin typeface="Calibri" pitchFamily="34" charset="0"/>
              <a:sym typeface="Arial" charset="0"/>
            </a:endParaRPr>
          </a:p>
        </p:txBody>
      </p:sp>
      <p:sp>
        <p:nvSpPr>
          <p:cNvPr id="1029" name="Заголовок 1"/>
          <p:cNvSpPr txBox="1">
            <a:spLocks/>
          </p:cNvSpPr>
          <p:nvPr/>
        </p:nvSpPr>
        <p:spPr bwMode="auto">
          <a:xfrm>
            <a:off x="193675" y="142875"/>
            <a:ext cx="8770938" cy="98186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Способы оплаты медицинской помощи, оказываемой застрахованным лицам по обязательному медицинскому страхованию в Российской Федерации </a:t>
            </a:r>
            <a:endParaRPr lang="ru-RU" sz="19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106488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31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9538" y="6183313"/>
            <a:ext cx="1684337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</p:pic>
      <p:sp>
        <p:nvSpPr>
          <p:cNvPr id="9" name="Скругленный прямоугольник 8"/>
          <p:cNvSpPr/>
          <p:nvPr/>
        </p:nvSpPr>
        <p:spPr>
          <a:xfrm>
            <a:off x="107504" y="1268760"/>
            <a:ext cx="8885476" cy="259228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 оплате медицинской помощи, оказанной в стационарных условиях, в том числе для медицинской реабилитации в специализированных медицинских организациях (структурных подразделениях):</a:t>
            </a: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 законченный случай лечения заболевания, включенного в соответствующую группу заболеваний (в том числе клинико-статистические группы заболеваний);</a:t>
            </a:r>
          </a:p>
          <a:p>
            <a:pPr algn="just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 прерванный случай оказания медицинской помощи при переводе пациента в другую медицинскую организацию, преждевременной выписке пациента из медицинской организации при его письменном отказе от дальнейшего лечения, летальном исходе, а также при проведении диагностических исследований, оказании услуг диализа.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7504" y="3933056"/>
            <a:ext cx="8885476" cy="230425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 оплате медицинской помощи, оказанной в условиях дневного стационара: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 законченный случай лечения заболевания, включенного в соответствующую группу заболеваний (в том числе клинико-статистические группы заболеваний);</a:t>
            </a:r>
          </a:p>
          <a:p>
            <a:pPr algn="just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 прерванный случай оказания медицинской помощи при переводе пациента в другую медицинскую организацию, преждевременной выписке пациента из медицинской организации при его письменном отказе от дальнейшего лечения, летальном исходе, а также при проведении диагностических исследований, оказании услуг диализа.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3968" y="6309320"/>
            <a:ext cx="3440112" cy="54868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701854" y="6319848"/>
            <a:ext cx="45719" cy="538152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XI.hnltY0ues9g6Gx8Lv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irB7_hn.UGU7wgYCwGpm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XI.hnltY0ues9g6Gx8Lv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irB7_hn.UGU7wgYCwGpm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XI.hnltY0ues9g6Gx8Lv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irB7_hn.UGU7wgYCwGpm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XI.hnltY0ues9g6Gx8Lv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irB7_hn.UGU7wgYCwGpm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XI.hnltY0ues9g6Gx8Lv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irB7_hn.UGU7wgYCwGpm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irB7_hn.UGU7wgYCwGpm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XI.hnltY0ues9g6Gx8Lv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irB7_hn.UGU7wgYCwGpm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XI.hnltY0ues9g6Gx8Lv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irB7_hn.UGU7wgYCwGpm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XI.hnltY0ues9g6Gx8Lv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irB7_hn.UGU7wgYCwGpm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XI.hnltY0ues9g6Gx8Lvg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13325</TotalTime>
  <Words>1885</Words>
  <Application>Microsoft Office PowerPoint</Application>
  <PresentationFormat>Экран (4:3)</PresentationFormat>
  <Paragraphs>295</Paragraphs>
  <Slides>14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think-cell Slide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Кузенко Петр Иванович</dc:creator>
  <cp:lastModifiedBy>krutskih</cp:lastModifiedBy>
  <cp:revision>707</cp:revision>
  <dcterms:created xsi:type="dcterms:W3CDTF">2017-11-17T12:50:13Z</dcterms:created>
  <dcterms:modified xsi:type="dcterms:W3CDTF">2018-05-14T09:48:20Z</dcterms:modified>
</cp:coreProperties>
</file>